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notesMasterIdLst>
    <p:notesMasterId r:id="rId48"/>
  </p:notesMasterIdLst>
  <p:sldIdLst>
    <p:sldId id="256" r:id="rId3"/>
    <p:sldId id="294" r:id="rId4"/>
    <p:sldId id="295" r:id="rId5"/>
    <p:sldId id="296" r:id="rId6"/>
    <p:sldId id="297" r:id="rId7"/>
    <p:sldId id="298" r:id="rId8"/>
    <p:sldId id="263" r:id="rId9"/>
    <p:sldId id="273" r:id="rId10"/>
    <p:sldId id="299" r:id="rId11"/>
    <p:sldId id="300" r:id="rId12"/>
    <p:sldId id="308" r:id="rId13"/>
    <p:sldId id="309" r:id="rId14"/>
    <p:sldId id="277" r:id="rId15"/>
    <p:sldId id="302" r:id="rId16"/>
    <p:sldId id="303" r:id="rId17"/>
    <p:sldId id="278" r:id="rId18"/>
    <p:sldId id="304" r:id="rId19"/>
    <p:sldId id="272" r:id="rId20"/>
    <p:sldId id="288" r:id="rId21"/>
    <p:sldId id="289" r:id="rId22"/>
    <p:sldId id="270" r:id="rId23"/>
    <p:sldId id="283" r:id="rId24"/>
    <p:sldId id="284" r:id="rId25"/>
    <p:sldId id="285" r:id="rId26"/>
    <p:sldId id="286" r:id="rId27"/>
    <p:sldId id="287" r:id="rId28"/>
    <p:sldId id="290" r:id="rId29"/>
    <p:sldId id="267" r:id="rId30"/>
    <p:sldId id="279" r:id="rId31"/>
    <p:sldId id="266" r:id="rId32"/>
    <p:sldId id="282" r:id="rId33"/>
    <p:sldId id="280" r:id="rId34"/>
    <p:sldId id="291" r:id="rId35"/>
    <p:sldId id="275" r:id="rId36"/>
    <p:sldId id="276" r:id="rId37"/>
    <p:sldId id="265" r:id="rId38"/>
    <p:sldId id="262" r:id="rId39"/>
    <p:sldId id="271" r:id="rId40"/>
    <p:sldId id="264" r:id="rId41"/>
    <p:sldId id="292" r:id="rId42"/>
    <p:sldId id="293" r:id="rId43"/>
    <p:sldId id="274" r:id="rId44"/>
    <p:sldId id="305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7CCF6-CD35-4421-AC57-9927D7966C06}" v="1066" dt="2023-05-15T10:40:4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6247" autoAdjust="0"/>
  </p:normalViewPr>
  <p:slideViewPr>
    <p:cSldViewPr snapToGrid="0">
      <p:cViewPr varScale="1">
        <p:scale>
          <a:sx n="65" d="100"/>
          <a:sy n="65" d="100"/>
        </p:scale>
        <p:origin x="700" y="76"/>
      </p:cViewPr>
      <p:guideLst/>
    </p:cSldViewPr>
  </p:slideViewPr>
  <p:outlineViewPr>
    <p:cViewPr>
      <p:scale>
        <a:sx n="33" d="100"/>
        <a:sy n="33" d="100"/>
      </p:scale>
      <p:origin x="0" y="-13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ind_Farm_Project_Development\Wind-Farm-Project-Development\Economic_analysis_of_wind_farms\Wirtschaftlichkeitsberechnung-Nentzelsrode_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Github_Project\Wind-Farm-Project-Development\Wind-Farm-Project-Development\Economic_analysis_of_wind_farms\Wirtschaftlichkeitsberechnung-Nentzelsrode_Fina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ind_Farm_Project_Development\Wind-Farm-Project-Development\Economic_analysis_of_wind_farms\Wirtschaftlichkeitsberechnung-Nentzelsrode_Fin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9980891967141"/>
          <c:y val="0.19704490714588074"/>
          <c:w val="0.81780104522321273"/>
          <c:h val="0.64253450226327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Parameters!$F$20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Parameters!$J$18:$AC$18</c:f>
              <c:numCache>
                <c:formatCode>General</c:formatCode>
                <c:ptCount val="20"/>
                <c:pt idx="0">
                  <c:v>2025</c:v>
                </c:pt>
                <c:pt idx="1">
                  <c:v>2026</c:v>
                </c:pt>
                <c:pt idx="2">
                  <c:v>2027</c:v>
                </c:pt>
                <c:pt idx="3">
                  <c:v>2028</c:v>
                </c:pt>
                <c:pt idx="4">
                  <c:v>2029</c:v>
                </c:pt>
                <c:pt idx="5">
                  <c:v>2030</c:v>
                </c:pt>
                <c:pt idx="6">
                  <c:v>2031</c:v>
                </c:pt>
                <c:pt idx="7">
                  <c:v>2032</c:v>
                </c:pt>
                <c:pt idx="8">
                  <c:v>2033</c:v>
                </c:pt>
                <c:pt idx="9">
                  <c:v>2034</c:v>
                </c:pt>
                <c:pt idx="10">
                  <c:v>2035</c:v>
                </c:pt>
                <c:pt idx="11">
                  <c:v>2036</c:v>
                </c:pt>
                <c:pt idx="12">
                  <c:v>2037</c:v>
                </c:pt>
                <c:pt idx="13">
                  <c:v>2038</c:v>
                </c:pt>
                <c:pt idx="14">
                  <c:v>2039</c:v>
                </c:pt>
                <c:pt idx="15">
                  <c:v>2040</c:v>
                </c:pt>
                <c:pt idx="16">
                  <c:v>2041</c:v>
                </c:pt>
                <c:pt idx="17">
                  <c:v>2042</c:v>
                </c:pt>
                <c:pt idx="18">
                  <c:v>2043</c:v>
                </c:pt>
                <c:pt idx="19">
                  <c:v>2044</c:v>
                </c:pt>
              </c:numCache>
            </c:numRef>
          </c:cat>
          <c:val>
            <c:numRef>
              <c:f>Parameters!$J$20:$AC$20</c:f>
              <c:numCache>
                <c:formatCode>#,##0</c:formatCode>
                <c:ptCount val="20"/>
                <c:pt idx="0">
                  <c:v>1259547.7158000001</c:v>
                </c:pt>
                <c:pt idx="1">
                  <c:v>1259547.7158000001</c:v>
                </c:pt>
                <c:pt idx="2">
                  <c:v>1259547.7158000001</c:v>
                </c:pt>
                <c:pt idx="3">
                  <c:v>1259547.7158000001</c:v>
                </c:pt>
                <c:pt idx="4">
                  <c:v>1259547.7158000001</c:v>
                </c:pt>
                <c:pt idx="5">
                  <c:v>1259547.7158000001</c:v>
                </c:pt>
                <c:pt idx="6">
                  <c:v>1259547.7158000001</c:v>
                </c:pt>
                <c:pt idx="7">
                  <c:v>1259547.7158000001</c:v>
                </c:pt>
                <c:pt idx="8">
                  <c:v>1259547.7158000001</c:v>
                </c:pt>
                <c:pt idx="9">
                  <c:v>1259547.7158000001</c:v>
                </c:pt>
                <c:pt idx="10">
                  <c:v>1259547.7158000001</c:v>
                </c:pt>
                <c:pt idx="11">
                  <c:v>1259547.7158000001</c:v>
                </c:pt>
                <c:pt idx="12">
                  <c:v>1259547.7158000001</c:v>
                </c:pt>
                <c:pt idx="13">
                  <c:v>1259547.7158000001</c:v>
                </c:pt>
                <c:pt idx="14">
                  <c:v>1259547.7158000001</c:v>
                </c:pt>
                <c:pt idx="15">
                  <c:v>1259547.7158000001</c:v>
                </c:pt>
                <c:pt idx="16">
                  <c:v>1259547.7158000001</c:v>
                </c:pt>
                <c:pt idx="17">
                  <c:v>1259547.7158000001</c:v>
                </c:pt>
                <c:pt idx="18">
                  <c:v>1259547.7158000001</c:v>
                </c:pt>
                <c:pt idx="19">
                  <c:v>1259547.7158000001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1F-44E6-AEB9-AEB5DF79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6645704"/>
        <c:axId val="2126652072"/>
      </c:barChart>
      <c:catAx>
        <c:axId val="2126645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52072"/>
        <c:crosses val="autoZero"/>
        <c:auto val="1"/>
        <c:lblAlgn val="ctr"/>
        <c:lblOffset val="100"/>
        <c:noMultiLvlLbl val="0"/>
      </c:catAx>
      <c:valAx>
        <c:axId val="212665207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126645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Operating costs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Duration in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Cost in Euro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_-* #,##0.00\ _€_-;\-* #,##0.00\ _€_-;_-* &quot;-&quot;??\ _€_-;_-@_-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2090214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13182960009742"/>
          <c:y val="0.1444307960886709"/>
          <c:w val="0.84466727426268762"/>
          <c:h val="0.684220800701614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Kalkulation!$A$18</c:f>
              <c:strCache>
                <c:ptCount val="1"/>
                <c:pt idx="0">
                  <c:v>Betriebskosten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Kalkulation!$D$88:$W$88</c:f>
              <c:numCache>
                <c:formatCode>_-* #,##0.00\ _€_-;\-* #,##0.00\ _€_-;_-* "-"??\ _€_-;_-@_-</c:formatCode>
                <c:ptCount val="20"/>
                <c:pt idx="0">
                  <c:v>260419.05</c:v>
                </c:pt>
                <c:pt idx="1">
                  <c:v>266117.77717050002</c:v>
                </c:pt>
                <c:pt idx="2">
                  <c:v>272110.61565026949</c:v>
                </c:pt>
                <c:pt idx="3">
                  <c:v>128412.7445239799</c:v>
                </c:pt>
                <c:pt idx="4">
                  <c:v>135040.12626886248</c:v>
                </c:pt>
                <c:pt idx="5">
                  <c:v>142009.54718559847</c:v>
                </c:pt>
                <c:pt idx="6">
                  <c:v>149338.65991584721</c:v>
                </c:pt>
                <c:pt idx="7">
                  <c:v>157046.02815410407</c:v>
                </c:pt>
                <c:pt idx="8">
                  <c:v>165151.17366713737</c:v>
                </c:pt>
                <c:pt idx="9">
                  <c:v>173674.6257400983</c:v>
                </c:pt>
                <c:pt idx="10">
                  <c:v>182637.97317454478</c:v>
                </c:pt>
                <c:pt idx="11">
                  <c:v>192063.91897008303</c:v>
                </c:pt>
                <c:pt idx="12">
                  <c:v>201976.33782812901</c:v>
                </c:pt>
                <c:pt idx="13">
                  <c:v>212400.33662343872</c:v>
                </c:pt>
                <c:pt idx="14">
                  <c:v>223362.31799657439</c:v>
                </c:pt>
                <c:pt idx="15">
                  <c:v>234890.04722837757</c:v>
                </c:pt>
                <c:pt idx="16">
                  <c:v>247012.72256583412</c:v>
                </c:pt>
                <c:pt idx="17">
                  <c:v>259761.04917745676</c:v>
                </c:pt>
                <c:pt idx="18">
                  <c:v>273167.31692550529</c:v>
                </c:pt>
                <c:pt idx="19">
                  <c:v>287265.48215203057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6-4CDE-8B02-86F3A6D55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14712"/>
        <c:axId val="2090205000"/>
      </c:barChart>
      <c:catAx>
        <c:axId val="209021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90205000"/>
        <c:crosses val="autoZero"/>
        <c:auto val="1"/>
        <c:lblAlgn val="ctr"/>
        <c:lblOffset val="100"/>
        <c:noMultiLvlLbl val="0"/>
      </c:catAx>
      <c:valAx>
        <c:axId val="2090205000"/>
        <c:scaling>
          <c:orientation val="minMax"/>
        </c:scaling>
        <c:delete val="0"/>
        <c:axPos val="l"/>
        <c:majorGridlines/>
        <c:numFmt formatCode="_-* #,##0.00\ _€_-;\-* #,##0.00\ _€_-;_-* &quot;-&quot;??\ _€_-;_-@_-" sourceLinked="1"/>
        <c:majorTickMark val="out"/>
        <c:minorTickMark val="none"/>
        <c:tickLblPos val="nextTo"/>
        <c:crossAx val="2090214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Equity</a:t>
                    </a:r>
                  </a:p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130-400D-B6E5-D31874B9B0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Debt capital</a:t>
                    </a:r>
                  </a:p>
                  <a:p>
                    <a:r>
                      <a:rPr lang="en-US"/>
                      <a:t>73%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130-400D-B6E5-D31874B9B04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Grafiken!$L$41:$L$42</c:f>
              <c:strCache>
                <c:ptCount val="2"/>
                <c:pt idx="0">
                  <c:v>Eigenkapital</c:v>
                </c:pt>
                <c:pt idx="1">
                  <c:v>Fremdkapital</c:v>
                </c:pt>
              </c:strCache>
            </c:strRef>
          </c:cat>
          <c:val>
            <c:numRef>
              <c:f>Grafiken!$M$41:$M$42</c:f>
              <c:numCache>
                <c:formatCode>0.00%</c:formatCode>
                <c:ptCount val="2"/>
                <c:pt idx="0">
                  <c:v>0.2727</c:v>
                </c:pt>
                <c:pt idx="1">
                  <c:v>0.72729999999999995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30-400D-B6E5-D31874B9B04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Kalkulation!$A$66</c:f>
              <c:strCache>
                <c:ptCount val="1"/>
                <c:pt idx="0">
                  <c:v>Repayment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Kalkulation!$D$66:$W$66</c:f>
              <c:numCache>
                <c:formatCode>General</c:formatCode>
                <c:ptCount val="20"/>
                <c:pt idx="3" formatCode="#,##0">
                  <c:v>419583.85813495715</c:v>
                </c:pt>
                <c:pt idx="4" formatCode="#,##0">
                  <c:v>419583.85813495715</c:v>
                </c:pt>
                <c:pt idx="5" formatCode="#,##0">
                  <c:v>419583.85813495715</c:v>
                </c:pt>
                <c:pt idx="6" formatCode="#,##0">
                  <c:v>419583.85813495715</c:v>
                </c:pt>
                <c:pt idx="7" formatCode="#,##0">
                  <c:v>419583.85813495715</c:v>
                </c:pt>
                <c:pt idx="8" formatCode="#,##0">
                  <c:v>419583.85813495715</c:v>
                </c:pt>
                <c:pt idx="9" formatCode="#,##0">
                  <c:v>419583.85813495715</c:v>
                </c:pt>
                <c:pt idx="10" formatCode="#,##0">
                  <c:v>419583.85813495715</c:v>
                </c:pt>
                <c:pt idx="11" formatCode="#,##0">
                  <c:v>419583.85813495715</c:v>
                </c:pt>
                <c:pt idx="12" formatCode="#,##0">
                  <c:v>419583.85813495715</c:v>
                </c:pt>
                <c:pt idx="13" formatCode="#,##0">
                  <c:v>419583.85813495715</c:v>
                </c:pt>
                <c:pt idx="14" formatCode="#,##0">
                  <c:v>419583.85813495715</c:v>
                </c:pt>
                <c:pt idx="15" formatCode="#,##0">
                  <c:v>419583.85813495715</c:v>
                </c:pt>
                <c:pt idx="16" formatCode="#,##0">
                  <c:v>419583.85813495715</c:v>
                </c:pt>
                <c:pt idx="17" formatCode="#,##0">
                  <c:v>419583.85813495715</c:v>
                </c:pt>
                <c:pt idx="18" formatCode="#,##0">
                  <c:v>419583.85813495715</c:v>
                </c:pt>
                <c:pt idx="19" formatCode="#,##0">
                  <c:v>419583.85813495715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9-4A4F-AD32-5FD6D4BBDC3B}"/>
            </c:ext>
          </c:extLst>
        </c:ser>
        <c:ser>
          <c:idx val="1"/>
          <c:order val="1"/>
          <c:tx>
            <c:strRef>
              <c:f>Kalkulation!$A$67</c:f>
              <c:strCache>
                <c:ptCount val="1"/>
                <c:pt idx="0">
                  <c:v>Interest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Kalkulation!$D$67:$W$67</c:f>
              <c:numCache>
                <c:formatCode>#,##0</c:formatCode>
                <c:ptCount val="20"/>
                <c:pt idx="0">
                  <c:v>641963.30294648441</c:v>
                </c:pt>
                <c:pt idx="1">
                  <c:v>641963.30294648441</c:v>
                </c:pt>
                <c:pt idx="2">
                  <c:v>641963.30294648441</c:v>
                </c:pt>
                <c:pt idx="3">
                  <c:v>623082.02933041134</c:v>
                </c:pt>
                <c:pt idx="4">
                  <c:v>585319.4820982652</c:v>
                </c:pt>
                <c:pt idx="5">
                  <c:v>547556.93486611906</c:v>
                </c:pt>
                <c:pt idx="6">
                  <c:v>509794.38763397292</c:v>
                </c:pt>
                <c:pt idx="7">
                  <c:v>472031.84040182683</c:v>
                </c:pt>
                <c:pt idx="8">
                  <c:v>434269.29316968069</c:v>
                </c:pt>
                <c:pt idx="9">
                  <c:v>396506.74593753455</c:v>
                </c:pt>
                <c:pt idx="10">
                  <c:v>358744.19870538841</c:v>
                </c:pt>
                <c:pt idx="11">
                  <c:v>320981.65147324227</c:v>
                </c:pt>
                <c:pt idx="12">
                  <c:v>283219.10424109618</c:v>
                </c:pt>
                <c:pt idx="13">
                  <c:v>245456.55700895001</c:v>
                </c:pt>
                <c:pt idx="14">
                  <c:v>207694.0097768039</c:v>
                </c:pt>
                <c:pt idx="15">
                  <c:v>169931.46254465776</c:v>
                </c:pt>
                <c:pt idx="16">
                  <c:v>132168.91531251161</c:v>
                </c:pt>
                <c:pt idx="17">
                  <c:v>94406.368080365501</c:v>
                </c:pt>
                <c:pt idx="18">
                  <c:v>56643.820848219344</c:v>
                </c:pt>
                <c:pt idx="19">
                  <c:v>18881.273616073206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9-4A4F-AD32-5FD6D4BBD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0259000"/>
        <c:axId val="2090264456"/>
      </c:barChart>
      <c:catAx>
        <c:axId val="2090259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Duration in years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264456"/>
        <c:crosses val="autoZero"/>
        <c:auto val="1"/>
        <c:lblAlgn val="ctr"/>
        <c:lblOffset val="100"/>
        <c:noMultiLvlLbl val="0"/>
      </c:catAx>
      <c:valAx>
        <c:axId val="2090264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Debt service in euros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209025900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</c:pie3DChart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Kalkulation!$A$30</c:f>
              <c:strCache>
                <c:ptCount val="1"/>
                <c:pt idx="0">
                  <c:v>Steuer</c:v>
                </c:pt>
              </c:strCache>
            </c:strRef>
          </c:tx>
          <c:invertIfNegative val="0"/>
          <c:cat>
            <c:numRef>
              <c:f>Kalkulation!$D$1:$W$1</c:f>
              <c:numCache>
                <c:formatCode>General</c:formatCode>
                <c:ptCount val="20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2034</c:v>
                </c:pt>
                <c:pt idx="9">
                  <c:v>2035</c:v>
                </c:pt>
                <c:pt idx="10">
                  <c:v>2036</c:v>
                </c:pt>
                <c:pt idx="11">
                  <c:v>2037</c:v>
                </c:pt>
                <c:pt idx="12">
                  <c:v>2038</c:v>
                </c:pt>
                <c:pt idx="13">
                  <c:v>2039</c:v>
                </c:pt>
                <c:pt idx="14">
                  <c:v>2040</c:v>
                </c:pt>
                <c:pt idx="15">
                  <c:v>2041</c:v>
                </c:pt>
                <c:pt idx="16">
                  <c:v>2042</c:v>
                </c:pt>
                <c:pt idx="17">
                  <c:v>2043</c:v>
                </c:pt>
                <c:pt idx="18">
                  <c:v>2044</c:v>
                </c:pt>
                <c:pt idx="19">
                  <c:v>2045</c:v>
                </c:pt>
              </c:numCache>
            </c:numRef>
          </c:cat>
          <c:val>
            <c:numRef>
              <c:f>Kalkulation!$D$30:$W$30</c:f>
              <c:numCache>
                <c:formatCode>#,##0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189597.33656251605</c:v>
                </c:pt>
                <c:pt idx="16">
                  <c:v>272802.50253649626</c:v>
                </c:pt>
                <c:pt idx="17">
                  <c:v>280306.76872265333</c:v>
                </c:pt>
                <c:pt idx="18">
                  <c:v>287613.65256788261</c:v>
                </c:pt>
                <c:pt idx="19">
                  <c:v>294712.96716956887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6-4637-9D25-3D986DCFE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5820520"/>
        <c:axId val="2125825704"/>
      </c:barChart>
      <c:catAx>
        <c:axId val="212582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5825704"/>
        <c:crosses val="autoZero"/>
        <c:auto val="1"/>
        <c:lblAlgn val="ctr"/>
        <c:lblOffset val="100"/>
        <c:noMultiLvlLbl val="0"/>
      </c:catAx>
      <c:valAx>
        <c:axId val="2125825704"/>
        <c:scaling>
          <c:orientation val="minMax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125820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F-4403-ADA4-FA01638CF6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F-4403-ADA4-FA01638CF6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F-4403-ADA4-FA01638CF6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2F-4403-ADA4-FA01638CF6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 reneable sources</c:v>
                </c:pt>
                <c:pt idx="1">
                  <c:v>Wind Power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360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AA7-A96F-1BD047A2D4F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26301-E4B8-427B-80D2-806E135EA2A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46613-524C-4FB7-943C-BC5223ABD7AA}">
      <dgm:prSet phldrT="[Text]" custT="1"/>
      <dgm:spPr/>
      <dgm:t>
        <a:bodyPr/>
        <a:lstStyle/>
        <a:p>
          <a:r>
            <a:rPr lang="en-US" sz="1400" dirty="0"/>
            <a:t>Gov.</a:t>
          </a:r>
        </a:p>
        <a:p>
          <a:r>
            <a:rPr lang="en-US" sz="1400" dirty="0"/>
            <a:t>Body</a:t>
          </a:r>
        </a:p>
      </dgm:t>
    </dgm:pt>
    <dgm:pt modelId="{3BF05237-AA8B-4947-A3FC-0363D8CC37F8}" type="parTrans" cxnId="{C8F475DE-E335-4367-84EB-69789BC32A9D}">
      <dgm:prSet/>
      <dgm:spPr/>
      <dgm:t>
        <a:bodyPr/>
        <a:lstStyle/>
        <a:p>
          <a:endParaRPr lang="en-US"/>
        </a:p>
      </dgm:t>
    </dgm:pt>
    <dgm:pt modelId="{4F5FD605-BE9E-4F3C-9959-A6626714CACF}" type="sibTrans" cxnId="{C8F475DE-E335-4367-84EB-69789BC32A9D}">
      <dgm:prSet/>
      <dgm:spPr/>
      <dgm:t>
        <a:bodyPr/>
        <a:lstStyle/>
        <a:p>
          <a:endParaRPr lang="en-US"/>
        </a:p>
      </dgm:t>
    </dgm:pt>
    <dgm:pt modelId="{66084CB4-CB73-488B-A089-04463DF8B4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New and Renewables (MNRE)</a:t>
          </a:r>
        </a:p>
      </dgm:t>
    </dgm:pt>
    <dgm:pt modelId="{21EC2435-9197-47BF-A5AB-31698354BB3A}" type="parTrans" cxnId="{2D7DAE84-F614-49AE-8967-7586A902A34F}">
      <dgm:prSet/>
      <dgm:spPr/>
      <dgm:t>
        <a:bodyPr/>
        <a:lstStyle/>
        <a:p>
          <a:endParaRPr lang="en-US"/>
        </a:p>
      </dgm:t>
    </dgm:pt>
    <dgm:pt modelId="{D54C3A08-A66F-4484-A357-B8018B1A1CE3}" type="sibTrans" cxnId="{2D7DAE84-F614-49AE-8967-7586A902A34F}">
      <dgm:prSet/>
      <dgm:spPr/>
      <dgm:t>
        <a:bodyPr/>
        <a:lstStyle/>
        <a:p>
          <a:endParaRPr lang="en-US"/>
        </a:p>
      </dgm:t>
    </dgm:pt>
    <dgm:pt modelId="{4807D2E0-5B84-45A4-8D03-190519572CF4}">
      <dgm:prSet phldrT="[Text]" custT="1"/>
      <dgm:spPr/>
      <dgm:t>
        <a:bodyPr/>
        <a:lstStyle/>
        <a:p>
          <a:r>
            <a:rPr lang="en-US" sz="1400" dirty="0"/>
            <a:t>Central Agencies</a:t>
          </a:r>
        </a:p>
      </dgm:t>
    </dgm:pt>
    <dgm:pt modelId="{F3FDC959-2F3E-4C52-9F04-7782571DA41F}" type="parTrans" cxnId="{0AAAFD31-BC62-4C54-A209-5A4B8795CFE1}">
      <dgm:prSet/>
      <dgm:spPr/>
      <dgm:t>
        <a:bodyPr/>
        <a:lstStyle/>
        <a:p>
          <a:endParaRPr lang="en-US"/>
        </a:p>
      </dgm:t>
    </dgm:pt>
    <dgm:pt modelId="{1CD9B347-582C-4FBA-9A09-0919080BC82E}" type="sibTrans" cxnId="{0AAAFD31-BC62-4C54-A209-5A4B8795CFE1}">
      <dgm:prSet/>
      <dgm:spPr/>
      <dgm:t>
        <a:bodyPr/>
        <a:lstStyle/>
        <a:p>
          <a:endParaRPr lang="en-US"/>
        </a:p>
      </dgm:t>
    </dgm:pt>
    <dgm:pt modelId="{21865D53-864E-4A37-BC7E-47B61326C6A1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National Institute of Wind Energy(NIWE)</a:t>
          </a:r>
        </a:p>
      </dgm:t>
    </dgm:pt>
    <dgm:pt modelId="{08B55BEF-DACD-4022-AEFF-F257D6ED4A7C}" type="parTrans" cxnId="{EB97B044-9115-4514-A7FF-EFB8432C32D0}">
      <dgm:prSet/>
      <dgm:spPr/>
      <dgm:t>
        <a:bodyPr/>
        <a:lstStyle/>
        <a:p>
          <a:endParaRPr lang="en-US"/>
        </a:p>
      </dgm:t>
    </dgm:pt>
    <dgm:pt modelId="{C50A0B0D-BCE7-44C2-A00F-D689206CCA1B}" type="sibTrans" cxnId="{EB97B044-9115-4514-A7FF-EFB8432C32D0}">
      <dgm:prSet/>
      <dgm:spPr/>
      <dgm:t>
        <a:bodyPr/>
        <a:lstStyle/>
        <a:p>
          <a:endParaRPr lang="en-US"/>
        </a:p>
      </dgm:t>
    </dgm:pt>
    <dgm:pt modelId="{98D354DD-F43B-4FAD-865B-D20FED401EA4}">
      <dgm:prSet phldrT="[Text]" custT="1"/>
      <dgm:spPr/>
      <dgm:t>
        <a:bodyPr/>
        <a:lstStyle/>
        <a:p>
          <a:r>
            <a:rPr lang="en-US" sz="1400" dirty="0"/>
            <a:t>State </a:t>
          </a:r>
        </a:p>
        <a:p>
          <a:r>
            <a:rPr lang="en-US" sz="1400" dirty="0"/>
            <a:t>Agencies</a:t>
          </a:r>
        </a:p>
      </dgm:t>
    </dgm:pt>
    <dgm:pt modelId="{C35C222B-32A1-4597-ACE8-605C4C03C775}" type="parTrans" cxnId="{77BF6FD1-6C05-4ACF-A944-E55E3BA3BFFC}">
      <dgm:prSet/>
      <dgm:spPr/>
      <dgm:t>
        <a:bodyPr/>
        <a:lstStyle/>
        <a:p>
          <a:endParaRPr lang="en-US"/>
        </a:p>
      </dgm:t>
    </dgm:pt>
    <dgm:pt modelId="{6328FC2B-7F60-4143-806D-BD99ED986B47}" type="sibTrans" cxnId="{77BF6FD1-6C05-4ACF-A944-E55E3BA3BFFC}">
      <dgm:prSet/>
      <dgm:spPr/>
      <dgm:t>
        <a:bodyPr/>
        <a:lstStyle/>
        <a:p>
          <a:endParaRPr lang="en-US"/>
        </a:p>
      </dgm:t>
    </dgm:pt>
    <dgm:pt modelId="{13B7A44F-BC7E-4CE9-97DF-AD167F4E8F0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Energy Development Agency(GEDA)</a:t>
          </a:r>
        </a:p>
      </dgm:t>
    </dgm:pt>
    <dgm:pt modelId="{54291D7B-C8F7-43D3-9717-4072D7571A2E}" type="parTrans" cxnId="{EA753990-009D-4131-BC38-D98691C27140}">
      <dgm:prSet/>
      <dgm:spPr/>
      <dgm:t>
        <a:bodyPr/>
        <a:lstStyle/>
        <a:p>
          <a:endParaRPr lang="en-US"/>
        </a:p>
      </dgm:t>
    </dgm:pt>
    <dgm:pt modelId="{104E2B8F-7B7E-4439-9182-BFF2A026DC2E}" type="sibTrans" cxnId="{EA753990-009D-4131-BC38-D98691C27140}">
      <dgm:prSet/>
      <dgm:spPr/>
      <dgm:t>
        <a:bodyPr/>
        <a:lstStyle/>
        <a:p>
          <a:endParaRPr lang="en-US"/>
        </a:p>
      </dgm:t>
    </dgm:pt>
    <dgm:pt modelId="{71663D86-7D05-43B7-B1C6-9DFC422C6AF1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for Environment, forest and Climate change(MoEFCC)</a:t>
          </a:r>
        </a:p>
      </dgm:t>
    </dgm:pt>
    <dgm:pt modelId="{DFA023D5-D393-4951-964D-6D84DA2B7ABF}" type="parTrans" cxnId="{A3D0720A-DBA1-4CD1-9C1B-832F82DBA61A}">
      <dgm:prSet/>
      <dgm:spPr/>
      <dgm:t>
        <a:bodyPr/>
        <a:lstStyle/>
        <a:p>
          <a:endParaRPr lang="en-US"/>
        </a:p>
      </dgm:t>
    </dgm:pt>
    <dgm:pt modelId="{6A22ABFA-8629-429F-9892-BCC507249624}" type="sibTrans" cxnId="{A3D0720A-DBA1-4CD1-9C1B-832F82DBA61A}">
      <dgm:prSet/>
      <dgm:spPr/>
      <dgm:t>
        <a:bodyPr/>
        <a:lstStyle/>
        <a:p>
          <a:endParaRPr lang="en-US"/>
        </a:p>
      </dgm:t>
    </dgm:pt>
    <dgm:pt modelId="{48CA9656-A9F1-41A9-8509-835CEE39638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Ministry of Defence (MoD)</a:t>
          </a:r>
        </a:p>
      </dgm:t>
    </dgm:pt>
    <dgm:pt modelId="{876F1F76-CEE3-4F8F-9161-E2E3D5070170}" type="parTrans" cxnId="{68AE3560-E00D-43B1-B2F1-43D7CF884951}">
      <dgm:prSet/>
      <dgm:spPr/>
      <dgm:t>
        <a:bodyPr/>
        <a:lstStyle/>
        <a:p>
          <a:endParaRPr lang="en-US"/>
        </a:p>
      </dgm:t>
    </dgm:pt>
    <dgm:pt modelId="{5D4A2576-E05F-49AD-A64E-29E1B5686CD6}" type="sibTrans" cxnId="{68AE3560-E00D-43B1-B2F1-43D7CF884951}">
      <dgm:prSet/>
      <dgm:spPr/>
      <dgm:t>
        <a:bodyPr/>
        <a:lstStyle/>
        <a:p>
          <a:endParaRPr lang="en-US"/>
        </a:p>
      </dgm:t>
    </dgm:pt>
    <dgm:pt modelId="{A13F0E05-402A-4829-AAEA-C8324E4446B3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Directorate General of Civil Aviation</a:t>
          </a:r>
        </a:p>
      </dgm:t>
    </dgm:pt>
    <dgm:pt modelId="{66DCC90E-81CC-47F3-8C2D-23880A239B44}" type="parTrans" cxnId="{66E14194-F05C-4725-A7B3-2C3AA322D017}">
      <dgm:prSet/>
      <dgm:spPr/>
      <dgm:t>
        <a:bodyPr/>
        <a:lstStyle/>
        <a:p>
          <a:endParaRPr lang="en-US"/>
        </a:p>
      </dgm:t>
    </dgm:pt>
    <dgm:pt modelId="{D7ADC47E-8678-4849-B289-7DD49BB93781}" type="sibTrans" cxnId="{66E14194-F05C-4725-A7B3-2C3AA322D017}">
      <dgm:prSet/>
      <dgm:spPr/>
      <dgm:t>
        <a:bodyPr/>
        <a:lstStyle/>
        <a:p>
          <a:endParaRPr lang="en-US"/>
        </a:p>
      </dgm:t>
    </dgm:pt>
    <dgm:pt modelId="{CC38748A-983E-45D0-9FD7-AD01DD7A98EA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Power Corporation Limited (GPCL)</a:t>
          </a:r>
        </a:p>
      </dgm:t>
    </dgm:pt>
    <dgm:pt modelId="{4D7B4709-04DC-4B12-B9C0-0EF073A0CA90}" type="parTrans" cxnId="{056B55E1-22B1-40FB-BEE0-DAC0D89BF3E2}">
      <dgm:prSet/>
      <dgm:spPr/>
      <dgm:t>
        <a:bodyPr/>
        <a:lstStyle/>
        <a:p>
          <a:endParaRPr lang="en-US"/>
        </a:p>
      </dgm:t>
    </dgm:pt>
    <dgm:pt modelId="{87A68289-2A9B-43C2-AED0-FA6385B42B45}" type="sibTrans" cxnId="{056B55E1-22B1-40FB-BEE0-DAC0D89BF3E2}">
      <dgm:prSet/>
      <dgm:spPr/>
      <dgm:t>
        <a:bodyPr/>
        <a:lstStyle/>
        <a:p>
          <a:endParaRPr lang="en-US"/>
        </a:p>
      </dgm:t>
    </dgm:pt>
    <dgm:pt modelId="{52FF8D21-CF19-4CC0-B670-45A532EB01D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Gujarat Pollution Control Board(GPCB)</a:t>
          </a:r>
        </a:p>
      </dgm:t>
    </dgm:pt>
    <dgm:pt modelId="{91E0B87D-E5B5-4DED-8104-DED04F9F7C88}" type="parTrans" cxnId="{43380F91-E5C7-415B-B947-DD840CB3146E}">
      <dgm:prSet/>
      <dgm:spPr/>
      <dgm:t>
        <a:bodyPr/>
        <a:lstStyle/>
        <a:p>
          <a:endParaRPr lang="en-US"/>
        </a:p>
      </dgm:t>
    </dgm:pt>
    <dgm:pt modelId="{09C42738-1781-45CA-84F5-37C462537B7A}" type="sibTrans" cxnId="{43380F91-E5C7-415B-B947-DD840CB3146E}">
      <dgm:prSet/>
      <dgm:spPr/>
      <dgm:t>
        <a:bodyPr/>
        <a:lstStyle/>
        <a:p>
          <a:endParaRPr lang="en-US"/>
        </a:p>
      </dgm:t>
    </dgm:pt>
    <dgm:pt modelId="{59DBA73C-5DB6-49C4-8E47-2AADD34AFFB7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400" dirty="0"/>
            <a:t> Revenue Department and Local Panchayat</a:t>
          </a:r>
        </a:p>
      </dgm:t>
    </dgm:pt>
    <dgm:pt modelId="{21B93991-DCD2-4DB4-B8D6-50B2E3646535}" type="parTrans" cxnId="{B2EF4720-F8F2-4512-BF22-2A08400CADD1}">
      <dgm:prSet/>
      <dgm:spPr/>
      <dgm:t>
        <a:bodyPr/>
        <a:lstStyle/>
        <a:p>
          <a:endParaRPr lang="en-US"/>
        </a:p>
      </dgm:t>
    </dgm:pt>
    <dgm:pt modelId="{47845429-0AA4-4D90-B2DD-ECA922A7B6DE}" type="sibTrans" cxnId="{B2EF4720-F8F2-4512-BF22-2A08400CADD1}">
      <dgm:prSet/>
      <dgm:spPr/>
      <dgm:t>
        <a:bodyPr/>
        <a:lstStyle/>
        <a:p>
          <a:endParaRPr lang="en-US"/>
        </a:p>
      </dgm:t>
    </dgm:pt>
    <dgm:pt modelId="{5CDEFD20-349B-4B82-A77A-E0578D607A52}" type="pres">
      <dgm:prSet presAssocID="{73C26301-E4B8-427B-80D2-806E135EA2AB}" presName="linearFlow" presStyleCnt="0">
        <dgm:presLayoutVars>
          <dgm:dir/>
          <dgm:animLvl val="lvl"/>
          <dgm:resizeHandles val="exact"/>
        </dgm:presLayoutVars>
      </dgm:prSet>
      <dgm:spPr/>
    </dgm:pt>
    <dgm:pt modelId="{91A13BE5-BC03-44AB-B54D-ED28191D03CA}" type="pres">
      <dgm:prSet presAssocID="{63B46613-524C-4FB7-943C-BC5223ABD7AA}" presName="composite" presStyleCnt="0"/>
      <dgm:spPr/>
    </dgm:pt>
    <dgm:pt modelId="{8B28D44E-9AEC-40D3-BA5F-DF8505162DA1}" type="pres">
      <dgm:prSet presAssocID="{63B46613-524C-4FB7-943C-BC5223ABD7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9ABC62F-7F0B-4B3E-9AB6-F6FE8E686E3E}" type="pres">
      <dgm:prSet presAssocID="{63B46613-524C-4FB7-943C-BC5223ABD7AA}" presName="descendantText" presStyleLbl="alignAcc1" presStyleIdx="0" presStyleCnt="3">
        <dgm:presLayoutVars>
          <dgm:bulletEnabled val="1"/>
        </dgm:presLayoutVars>
      </dgm:prSet>
      <dgm:spPr/>
    </dgm:pt>
    <dgm:pt modelId="{8D1AE01C-54DD-412C-81B7-5A707E803A2A}" type="pres">
      <dgm:prSet presAssocID="{4F5FD605-BE9E-4F3C-9959-A6626714CACF}" presName="sp" presStyleCnt="0"/>
      <dgm:spPr/>
    </dgm:pt>
    <dgm:pt modelId="{B7618469-8E0F-4407-A0A5-AACEA466CCA7}" type="pres">
      <dgm:prSet presAssocID="{4807D2E0-5B84-45A4-8D03-190519572CF4}" presName="composite" presStyleCnt="0"/>
      <dgm:spPr/>
    </dgm:pt>
    <dgm:pt modelId="{64CC0104-7432-42BC-90B9-00B7CDBA3504}" type="pres">
      <dgm:prSet presAssocID="{4807D2E0-5B84-45A4-8D03-190519572CF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AE306D8-25B4-4D75-AAC5-7BCD0B4C3B47}" type="pres">
      <dgm:prSet presAssocID="{4807D2E0-5B84-45A4-8D03-190519572CF4}" presName="descendantText" presStyleLbl="alignAcc1" presStyleIdx="1" presStyleCnt="3">
        <dgm:presLayoutVars>
          <dgm:bulletEnabled val="1"/>
        </dgm:presLayoutVars>
      </dgm:prSet>
      <dgm:spPr/>
    </dgm:pt>
    <dgm:pt modelId="{49DF960A-76B0-4A12-A6E5-D03FC69DC6F2}" type="pres">
      <dgm:prSet presAssocID="{1CD9B347-582C-4FBA-9A09-0919080BC82E}" presName="sp" presStyleCnt="0"/>
      <dgm:spPr/>
    </dgm:pt>
    <dgm:pt modelId="{FCB443D4-3FB7-441E-B6D4-0435B06EC160}" type="pres">
      <dgm:prSet presAssocID="{98D354DD-F43B-4FAD-865B-D20FED401EA4}" presName="composite" presStyleCnt="0"/>
      <dgm:spPr/>
    </dgm:pt>
    <dgm:pt modelId="{B535082A-B9D4-44B5-82AD-B2BB43439DC6}" type="pres">
      <dgm:prSet presAssocID="{98D354DD-F43B-4FAD-865B-D20FED401EA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DF5B4D-D3B1-4924-A303-BE27CC55C9CD}" type="pres">
      <dgm:prSet presAssocID="{98D354DD-F43B-4FAD-865B-D20FED401EA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3D0720A-DBA1-4CD1-9C1B-832F82DBA61A}" srcId="{4807D2E0-5B84-45A4-8D03-190519572CF4}" destId="{71663D86-7D05-43B7-B1C6-9DFC422C6AF1}" srcOrd="1" destOrd="0" parTransId="{DFA023D5-D393-4951-964D-6D84DA2B7ABF}" sibTransId="{6A22ABFA-8629-429F-9892-BCC507249624}"/>
    <dgm:cxn modelId="{7FB56C13-F728-4A69-A61C-EBF7DB463B11}" type="presOf" srcId="{48CA9656-A9F1-41A9-8509-835CEE396387}" destId="{2AE306D8-25B4-4D75-AAC5-7BCD0B4C3B47}" srcOrd="0" destOrd="2" presId="urn:microsoft.com/office/officeart/2005/8/layout/chevron2"/>
    <dgm:cxn modelId="{D05AA317-BB34-4950-95A5-854A40CF8069}" type="presOf" srcId="{13B7A44F-BC7E-4CE9-97DF-AD167F4E8F07}" destId="{FEDF5B4D-D3B1-4924-A303-BE27CC55C9CD}" srcOrd="0" destOrd="0" presId="urn:microsoft.com/office/officeart/2005/8/layout/chevron2"/>
    <dgm:cxn modelId="{A0C0411D-5346-4946-9155-19AD2473EADD}" type="presOf" srcId="{98D354DD-F43B-4FAD-865B-D20FED401EA4}" destId="{B535082A-B9D4-44B5-82AD-B2BB43439DC6}" srcOrd="0" destOrd="0" presId="urn:microsoft.com/office/officeart/2005/8/layout/chevron2"/>
    <dgm:cxn modelId="{B2EF4720-F8F2-4512-BF22-2A08400CADD1}" srcId="{98D354DD-F43B-4FAD-865B-D20FED401EA4}" destId="{59DBA73C-5DB6-49C4-8E47-2AADD34AFFB7}" srcOrd="3" destOrd="0" parTransId="{21B93991-DCD2-4DB4-B8D6-50B2E3646535}" sibTransId="{47845429-0AA4-4D90-B2DD-ECA922A7B6DE}"/>
    <dgm:cxn modelId="{5DA52B27-E27D-4E06-AA86-5974E0C66C4E}" type="presOf" srcId="{CC38748A-983E-45D0-9FD7-AD01DD7A98EA}" destId="{FEDF5B4D-D3B1-4924-A303-BE27CC55C9CD}" srcOrd="0" destOrd="1" presId="urn:microsoft.com/office/officeart/2005/8/layout/chevron2"/>
    <dgm:cxn modelId="{0AAAFD31-BC62-4C54-A209-5A4B8795CFE1}" srcId="{73C26301-E4B8-427B-80D2-806E135EA2AB}" destId="{4807D2E0-5B84-45A4-8D03-190519572CF4}" srcOrd="1" destOrd="0" parTransId="{F3FDC959-2F3E-4C52-9F04-7782571DA41F}" sibTransId="{1CD9B347-582C-4FBA-9A09-0919080BC82E}"/>
    <dgm:cxn modelId="{68AE3560-E00D-43B1-B2F1-43D7CF884951}" srcId="{4807D2E0-5B84-45A4-8D03-190519572CF4}" destId="{48CA9656-A9F1-41A9-8509-835CEE396387}" srcOrd="2" destOrd="0" parTransId="{876F1F76-CEE3-4F8F-9161-E2E3D5070170}" sibTransId="{5D4A2576-E05F-49AD-A64E-29E1B5686CD6}"/>
    <dgm:cxn modelId="{EB97B044-9115-4514-A7FF-EFB8432C32D0}" srcId="{4807D2E0-5B84-45A4-8D03-190519572CF4}" destId="{21865D53-864E-4A37-BC7E-47B61326C6A1}" srcOrd="0" destOrd="0" parTransId="{08B55BEF-DACD-4022-AEFF-F257D6ED4A7C}" sibTransId="{C50A0B0D-BCE7-44C2-A00F-D689206CCA1B}"/>
    <dgm:cxn modelId="{314BF86D-2BE3-4F72-87E1-3141C4D2CB35}" type="presOf" srcId="{71663D86-7D05-43B7-B1C6-9DFC422C6AF1}" destId="{2AE306D8-25B4-4D75-AAC5-7BCD0B4C3B47}" srcOrd="0" destOrd="1" presId="urn:microsoft.com/office/officeart/2005/8/layout/chevron2"/>
    <dgm:cxn modelId="{7F37E756-B6AC-4C57-9441-0A73D9516B39}" type="presOf" srcId="{A13F0E05-402A-4829-AAEA-C8324E4446B3}" destId="{2AE306D8-25B4-4D75-AAC5-7BCD0B4C3B47}" srcOrd="0" destOrd="3" presId="urn:microsoft.com/office/officeart/2005/8/layout/chevron2"/>
    <dgm:cxn modelId="{1635E97C-C20C-499C-B99F-E151043D1B19}" type="presOf" srcId="{21865D53-864E-4A37-BC7E-47B61326C6A1}" destId="{2AE306D8-25B4-4D75-AAC5-7BCD0B4C3B47}" srcOrd="0" destOrd="0" presId="urn:microsoft.com/office/officeart/2005/8/layout/chevron2"/>
    <dgm:cxn modelId="{2D7DAE84-F614-49AE-8967-7586A902A34F}" srcId="{63B46613-524C-4FB7-943C-BC5223ABD7AA}" destId="{66084CB4-CB73-488B-A089-04463DF8B4E9}" srcOrd="0" destOrd="0" parTransId="{21EC2435-9197-47BF-A5AB-31698354BB3A}" sibTransId="{D54C3A08-A66F-4484-A357-B8018B1A1CE3}"/>
    <dgm:cxn modelId="{EA753990-009D-4131-BC38-D98691C27140}" srcId="{98D354DD-F43B-4FAD-865B-D20FED401EA4}" destId="{13B7A44F-BC7E-4CE9-97DF-AD167F4E8F07}" srcOrd="0" destOrd="0" parTransId="{54291D7B-C8F7-43D3-9717-4072D7571A2E}" sibTransId="{104E2B8F-7B7E-4439-9182-BFF2A026DC2E}"/>
    <dgm:cxn modelId="{43380F91-E5C7-415B-B947-DD840CB3146E}" srcId="{98D354DD-F43B-4FAD-865B-D20FED401EA4}" destId="{52FF8D21-CF19-4CC0-B670-45A532EB01D9}" srcOrd="2" destOrd="0" parTransId="{91E0B87D-E5B5-4DED-8104-DED04F9F7C88}" sibTransId="{09C42738-1781-45CA-84F5-37C462537B7A}"/>
    <dgm:cxn modelId="{66E14194-F05C-4725-A7B3-2C3AA322D017}" srcId="{4807D2E0-5B84-45A4-8D03-190519572CF4}" destId="{A13F0E05-402A-4829-AAEA-C8324E4446B3}" srcOrd="3" destOrd="0" parTransId="{66DCC90E-81CC-47F3-8C2D-23880A239B44}" sibTransId="{D7ADC47E-8678-4849-B289-7DD49BB93781}"/>
    <dgm:cxn modelId="{C88BC09E-79FA-4ADC-98A3-555941592BCA}" type="presOf" srcId="{63B46613-524C-4FB7-943C-BC5223ABD7AA}" destId="{8B28D44E-9AEC-40D3-BA5F-DF8505162DA1}" srcOrd="0" destOrd="0" presId="urn:microsoft.com/office/officeart/2005/8/layout/chevron2"/>
    <dgm:cxn modelId="{C51967C1-B585-4AEA-A6B6-19AD8377369A}" type="presOf" srcId="{52FF8D21-CF19-4CC0-B670-45A532EB01D9}" destId="{FEDF5B4D-D3B1-4924-A303-BE27CC55C9CD}" srcOrd="0" destOrd="2" presId="urn:microsoft.com/office/officeart/2005/8/layout/chevron2"/>
    <dgm:cxn modelId="{1F84FDCB-F5EB-4395-9C0C-88C7D915F665}" type="presOf" srcId="{73C26301-E4B8-427B-80D2-806E135EA2AB}" destId="{5CDEFD20-349B-4B82-A77A-E0578D607A52}" srcOrd="0" destOrd="0" presId="urn:microsoft.com/office/officeart/2005/8/layout/chevron2"/>
    <dgm:cxn modelId="{F4D742CC-85A9-4931-921C-24D5AC80A833}" type="presOf" srcId="{4807D2E0-5B84-45A4-8D03-190519572CF4}" destId="{64CC0104-7432-42BC-90B9-00B7CDBA3504}" srcOrd="0" destOrd="0" presId="urn:microsoft.com/office/officeart/2005/8/layout/chevron2"/>
    <dgm:cxn modelId="{77BF6FD1-6C05-4ACF-A944-E55E3BA3BFFC}" srcId="{73C26301-E4B8-427B-80D2-806E135EA2AB}" destId="{98D354DD-F43B-4FAD-865B-D20FED401EA4}" srcOrd="2" destOrd="0" parTransId="{C35C222B-32A1-4597-ACE8-605C4C03C775}" sibTransId="{6328FC2B-7F60-4143-806D-BD99ED986B47}"/>
    <dgm:cxn modelId="{C8F475DE-E335-4367-84EB-69789BC32A9D}" srcId="{73C26301-E4B8-427B-80D2-806E135EA2AB}" destId="{63B46613-524C-4FB7-943C-BC5223ABD7AA}" srcOrd="0" destOrd="0" parTransId="{3BF05237-AA8B-4947-A3FC-0363D8CC37F8}" sibTransId="{4F5FD605-BE9E-4F3C-9959-A6626714CACF}"/>
    <dgm:cxn modelId="{056B55E1-22B1-40FB-BEE0-DAC0D89BF3E2}" srcId="{98D354DD-F43B-4FAD-865B-D20FED401EA4}" destId="{CC38748A-983E-45D0-9FD7-AD01DD7A98EA}" srcOrd="1" destOrd="0" parTransId="{4D7B4709-04DC-4B12-B9C0-0EF073A0CA90}" sibTransId="{87A68289-2A9B-43C2-AED0-FA6385B42B45}"/>
    <dgm:cxn modelId="{3B2004EE-7DB2-4C87-BD9E-136E7A0DEF96}" type="presOf" srcId="{59DBA73C-5DB6-49C4-8E47-2AADD34AFFB7}" destId="{FEDF5B4D-D3B1-4924-A303-BE27CC55C9CD}" srcOrd="0" destOrd="3" presId="urn:microsoft.com/office/officeart/2005/8/layout/chevron2"/>
    <dgm:cxn modelId="{F8BC0DFC-86E7-4B8F-9DB8-656EAF0A31A3}" type="presOf" srcId="{66084CB4-CB73-488B-A089-04463DF8B4E9}" destId="{B9ABC62F-7F0B-4B3E-9AB6-F6FE8E686E3E}" srcOrd="0" destOrd="0" presId="urn:microsoft.com/office/officeart/2005/8/layout/chevron2"/>
    <dgm:cxn modelId="{D6AAD0FE-1C13-4A14-982D-56FBBD7F6B58}" type="presParOf" srcId="{5CDEFD20-349B-4B82-A77A-E0578D607A52}" destId="{91A13BE5-BC03-44AB-B54D-ED28191D03CA}" srcOrd="0" destOrd="0" presId="urn:microsoft.com/office/officeart/2005/8/layout/chevron2"/>
    <dgm:cxn modelId="{330468F5-93C3-4E36-81E3-CD6A675C4A07}" type="presParOf" srcId="{91A13BE5-BC03-44AB-B54D-ED28191D03CA}" destId="{8B28D44E-9AEC-40D3-BA5F-DF8505162DA1}" srcOrd="0" destOrd="0" presId="urn:microsoft.com/office/officeart/2005/8/layout/chevron2"/>
    <dgm:cxn modelId="{272852F2-384A-4022-AF8D-D5A7FD1D72AE}" type="presParOf" srcId="{91A13BE5-BC03-44AB-B54D-ED28191D03CA}" destId="{B9ABC62F-7F0B-4B3E-9AB6-F6FE8E686E3E}" srcOrd="1" destOrd="0" presId="urn:microsoft.com/office/officeart/2005/8/layout/chevron2"/>
    <dgm:cxn modelId="{51695D92-6603-4858-917A-E0328E504C04}" type="presParOf" srcId="{5CDEFD20-349B-4B82-A77A-E0578D607A52}" destId="{8D1AE01C-54DD-412C-81B7-5A707E803A2A}" srcOrd="1" destOrd="0" presId="urn:microsoft.com/office/officeart/2005/8/layout/chevron2"/>
    <dgm:cxn modelId="{34753716-A410-4A4C-9449-CBDAF7F3B1D2}" type="presParOf" srcId="{5CDEFD20-349B-4B82-A77A-E0578D607A52}" destId="{B7618469-8E0F-4407-A0A5-AACEA466CCA7}" srcOrd="2" destOrd="0" presId="urn:microsoft.com/office/officeart/2005/8/layout/chevron2"/>
    <dgm:cxn modelId="{A9C47C49-D4D6-4A94-AF4C-67C3AE0D84C9}" type="presParOf" srcId="{B7618469-8E0F-4407-A0A5-AACEA466CCA7}" destId="{64CC0104-7432-42BC-90B9-00B7CDBA3504}" srcOrd="0" destOrd="0" presId="urn:microsoft.com/office/officeart/2005/8/layout/chevron2"/>
    <dgm:cxn modelId="{9A9489AA-3E7D-4C74-92EC-ABC5F4138A33}" type="presParOf" srcId="{B7618469-8E0F-4407-A0A5-AACEA466CCA7}" destId="{2AE306D8-25B4-4D75-AAC5-7BCD0B4C3B47}" srcOrd="1" destOrd="0" presId="urn:microsoft.com/office/officeart/2005/8/layout/chevron2"/>
    <dgm:cxn modelId="{8C96D5B4-F761-45B2-B0E5-DFF599D16AF5}" type="presParOf" srcId="{5CDEFD20-349B-4B82-A77A-E0578D607A52}" destId="{49DF960A-76B0-4A12-A6E5-D03FC69DC6F2}" srcOrd="3" destOrd="0" presId="urn:microsoft.com/office/officeart/2005/8/layout/chevron2"/>
    <dgm:cxn modelId="{36FE815C-9093-4644-8521-1E23D01CF908}" type="presParOf" srcId="{5CDEFD20-349B-4B82-A77A-E0578D607A52}" destId="{FCB443D4-3FB7-441E-B6D4-0435B06EC160}" srcOrd="4" destOrd="0" presId="urn:microsoft.com/office/officeart/2005/8/layout/chevron2"/>
    <dgm:cxn modelId="{AB95FB07-8847-43A9-9F4D-BFF5C36E2D83}" type="presParOf" srcId="{FCB443D4-3FB7-441E-B6D4-0435B06EC160}" destId="{B535082A-B9D4-44B5-82AD-B2BB43439DC6}" srcOrd="0" destOrd="0" presId="urn:microsoft.com/office/officeart/2005/8/layout/chevron2"/>
    <dgm:cxn modelId="{97EBD84D-0ED7-4544-A555-D5B2678C5120}" type="presParOf" srcId="{FCB443D4-3FB7-441E-B6D4-0435B06EC160}" destId="{FEDF5B4D-D3B1-4924-A303-BE27CC55C9C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C6FA8-1A1D-453B-AEA8-EB43B7133B2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519C570-A212-438F-B7C9-7D03755794A3}">
      <dgm:prSet phldrT="[Text]"/>
      <dgm:spPr/>
      <dgm:t>
        <a:bodyPr/>
        <a:lstStyle/>
        <a:p>
          <a:r>
            <a:rPr lang="en-US" dirty="0"/>
            <a:t>Consent to Establish from GSPCB</a:t>
          </a:r>
        </a:p>
      </dgm:t>
    </dgm:pt>
    <dgm:pt modelId="{BAA0C078-FF95-4CDC-A272-D3ED5313608E}" type="parTrans" cxnId="{BE484159-C800-41FC-900B-42B8DF7190FF}">
      <dgm:prSet/>
      <dgm:spPr/>
      <dgm:t>
        <a:bodyPr/>
        <a:lstStyle/>
        <a:p>
          <a:endParaRPr lang="en-US"/>
        </a:p>
      </dgm:t>
    </dgm:pt>
    <dgm:pt modelId="{F84392EA-333E-43F0-8AE5-68A4D71E0B22}" type="sibTrans" cxnId="{BE484159-C800-41FC-900B-42B8DF7190FF}">
      <dgm:prSet/>
      <dgm:spPr/>
      <dgm:t>
        <a:bodyPr/>
        <a:lstStyle/>
        <a:p>
          <a:endParaRPr lang="en-US"/>
        </a:p>
      </dgm:t>
    </dgm:pt>
    <dgm:pt modelId="{5100AF58-C854-4811-810A-DB228AF818D5}">
      <dgm:prSet phldrT="[Text]"/>
      <dgm:spPr/>
      <dgm:t>
        <a:bodyPr/>
        <a:lstStyle/>
        <a:p>
          <a:r>
            <a:rPr lang="en-US" dirty="0"/>
            <a:t>NOC from State Electricity board</a:t>
          </a:r>
        </a:p>
      </dgm:t>
    </dgm:pt>
    <dgm:pt modelId="{3E04A297-2BBE-4B05-B7FB-82921B2FC9DE}" type="parTrans" cxnId="{F850C385-07E6-495D-B8A1-440FD75BDBF0}">
      <dgm:prSet/>
      <dgm:spPr/>
      <dgm:t>
        <a:bodyPr/>
        <a:lstStyle/>
        <a:p>
          <a:endParaRPr lang="en-US"/>
        </a:p>
      </dgm:t>
    </dgm:pt>
    <dgm:pt modelId="{DF97D7D6-7B36-4C71-A1B7-7671C0FE112B}" type="sibTrans" cxnId="{F850C385-07E6-495D-B8A1-440FD75BDBF0}">
      <dgm:prSet/>
      <dgm:spPr/>
      <dgm:t>
        <a:bodyPr/>
        <a:lstStyle/>
        <a:p>
          <a:endParaRPr lang="en-US"/>
        </a:p>
      </dgm:t>
    </dgm:pt>
    <dgm:pt modelId="{F06E0B20-7B23-4CC2-8CDD-F2FCB5CA74D6}">
      <dgm:prSet phldrT="[Text]"/>
      <dgm:spPr/>
      <dgm:t>
        <a:bodyPr/>
        <a:lstStyle/>
        <a:p>
          <a:r>
            <a:rPr lang="en-US" dirty="0"/>
            <a:t>Land Allotment letter </a:t>
          </a:r>
        </a:p>
      </dgm:t>
    </dgm:pt>
    <dgm:pt modelId="{F7869E1D-9184-45AB-AFA7-3B09E0C75980}" type="parTrans" cxnId="{9E1CA65A-FAF4-4307-BDD2-8F1D2F641E40}">
      <dgm:prSet/>
      <dgm:spPr/>
      <dgm:t>
        <a:bodyPr/>
        <a:lstStyle/>
        <a:p>
          <a:endParaRPr lang="en-US"/>
        </a:p>
      </dgm:t>
    </dgm:pt>
    <dgm:pt modelId="{B420B4C5-E93D-4693-AE43-D67DAF97813D}" type="sibTrans" cxnId="{9E1CA65A-FAF4-4307-BDD2-8F1D2F641E40}">
      <dgm:prSet/>
      <dgm:spPr/>
      <dgm:t>
        <a:bodyPr/>
        <a:lstStyle/>
        <a:p>
          <a:endParaRPr lang="en-US"/>
        </a:p>
      </dgm:t>
    </dgm:pt>
    <dgm:pt modelId="{A01C8B11-ACFD-4CCB-8973-F27CDD798800}" type="pres">
      <dgm:prSet presAssocID="{0A7C6FA8-1A1D-453B-AEA8-EB43B7133B28}" presName="linearFlow" presStyleCnt="0">
        <dgm:presLayoutVars>
          <dgm:dir/>
          <dgm:resizeHandles val="exact"/>
        </dgm:presLayoutVars>
      </dgm:prSet>
      <dgm:spPr/>
    </dgm:pt>
    <dgm:pt modelId="{48B3CCCA-E98B-48DF-A2C9-1C4AD827A49F}" type="pres">
      <dgm:prSet presAssocID="{8519C570-A212-438F-B7C9-7D03755794A3}" presName="composite" presStyleCnt="0"/>
      <dgm:spPr/>
    </dgm:pt>
    <dgm:pt modelId="{DE0E6D45-1DB1-4EDD-BEBB-3C351F710F3F}" type="pres">
      <dgm:prSet presAssocID="{8519C570-A212-438F-B7C9-7D03755794A3}" presName="imgShp" presStyleLbl="fgImgPlace1" presStyleIdx="0" presStyleCnt="3" custLinFactNeighborX="-584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36BDF534-3ACD-4DB6-B9DE-DFC8A7A02E4B}" type="pres">
      <dgm:prSet presAssocID="{8519C570-A212-438F-B7C9-7D03755794A3}" presName="txShp" presStyleLbl="node1" presStyleIdx="0" presStyleCnt="3">
        <dgm:presLayoutVars>
          <dgm:bulletEnabled val="1"/>
        </dgm:presLayoutVars>
      </dgm:prSet>
      <dgm:spPr/>
    </dgm:pt>
    <dgm:pt modelId="{14B723D6-B0E9-4EEA-9FFE-E5470C3D47A1}" type="pres">
      <dgm:prSet presAssocID="{F84392EA-333E-43F0-8AE5-68A4D71E0B22}" presName="spacing" presStyleCnt="0"/>
      <dgm:spPr/>
    </dgm:pt>
    <dgm:pt modelId="{9D1D8110-FF61-4FE7-ABF5-B865F83A048A}" type="pres">
      <dgm:prSet presAssocID="{5100AF58-C854-4811-810A-DB228AF818D5}" presName="composite" presStyleCnt="0"/>
      <dgm:spPr/>
    </dgm:pt>
    <dgm:pt modelId="{CC5DF2AE-843B-46DE-A15D-22AABF7D6296}" type="pres">
      <dgm:prSet presAssocID="{5100AF58-C854-4811-810A-DB228AF818D5}" presName="imgShp" presStyleLbl="fgImgPlace1" presStyleIdx="1" presStyleCnt="3" custLinFactNeighborX="-584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2775EDA8-54EE-4D13-A459-4147D82A8B8C}" type="pres">
      <dgm:prSet presAssocID="{5100AF58-C854-4811-810A-DB228AF818D5}" presName="txShp" presStyleLbl="node1" presStyleIdx="1" presStyleCnt="3">
        <dgm:presLayoutVars>
          <dgm:bulletEnabled val="1"/>
        </dgm:presLayoutVars>
      </dgm:prSet>
      <dgm:spPr/>
    </dgm:pt>
    <dgm:pt modelId="{3796B5B3-0C82-4B86-AFB8-80C4BE3AD734}" type="pres">
      <dgm:prSet presAssocID="{DF97D7D6-7B36-4C71-A1B7-7671C0FE112B}" presName="spacing" presStyleCnt="0"/>
      <dgm:spPr/>
    </dgm:pt>
    <dgm:pt modelId="{4CE02312-1F3E-4537-96D6-265A33DF906B}" type="pres">
      <dgm:prSet presAssocID="{F06E0B20-7B23-4CC2-8CDD-F2FCB5CA74D6}" presName="composite" presStyleCnt="0"/>
      <dgm:spPr/>
    </dgm:pt>
    <dgm:pt modelId="{58FE3139-3EFC-415A-B01C-CA3B4DD33344}" type="pres">
      <dgm:prSet presAssocID="{F06E0B20-7B23-4CC2-8CDD-F2FCB5CA74D6}" presName="imgShp" presStyleLbl="fgImgPlace1" presStyleIdx="2" presStyleCnt="3" custLinFactNeighborX="-5841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2CED1B8E-83A7-4905-BDB7-F5DC557BC885}" type="pres">
      <dgm:prSet presAssocID="{F06E0B20-7B23-4CC2-8CDD-F2FCB5CA74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03C3A81C-5730-4655-90F6-199D109202A0}" type="presOf" srcId="{8519C570-A212-438F-B7C9-7D03755794A3}" destId="{36BDF534-3ACD-4DB6-B9DE-DFC8A7A02E4B}" srcOrd="0" destOrd="0" presId="urn:microsoft.com/office/officeart/2005/8/layout/vList3"/>
    <dgm:cxn modelId="{28ECFC60-AC72-464F-B346-1BEF8A8FCFDC}" type="presOf" srcId="{0A7C6FA8-1A1D-453B-AEA8-EB43B7133B28}" destId="{A01C8B11-ACFD-4CCB-8973-F27CDD798800}" srcOrd="0" destOrd="0" presId="urn:microsoft.com/office/officeart/2005/8/layout/vList3"/>
    <dgm:cxn modelId="{BE484159-C800-41FC-900B-42B8DF7190FF}" srcId="{0A7C6FA8-1A1D-453B-AEA8-EB43B7133B28}" destId="{8519C570-A212-438F-B7C9-7D03755794A3}" srcOrd="0" destOrd="0" parTransId="{BAA0C078-FF95-4CDC-A272-D3ED5313608E}" sibTransId="{F84392EA-333E-43F0-8AE5-68A4D71E0B22}"/>
    <dgm:cxn modelId="{9E1CA65A-FAF4-4307-BDD2-8F1D2F641E40}" srcId="{0A7C6FA8-1A1D-453B-AEA8-EB43B7133B28}" destId="{F06E0B20-7B23-4CC2-8CDD-F2FCB5CA74D6}" srcOrd="2" destOrd="0" parTransId="{F7869E1D-9184-45AB-AFA7-3B09E0C75980}" sibTransId="{B420B4C5-E93D-4693-AE43-D67DAF97813D}"/>
    <dgm:cxn modelId="{F850C385-07E6-495D-B8A1-440FD75BDBF0}" srcId="{0A7C6FA8-1A1D-453B-AEA8-EB43B7133B28}" destId="{5100AF58-C854-4811-810A-DB228AF818D5}" srcOrd="1" destOrd="0" parTransId="{3E04A297-2BBE-4B05-B7FB-82921B2FC9DE}" sibTransId="{DF97D7D6-7B36-4C71-A1B7-7671C0FE112B}"/>
    <dgm:cxn modelId="{6103B9D0-E3AF-49DF-9394-0B853F74F8B5}" type="presOf" srcId="{F06E0B20-7B23-4CC2-8CDD-F2FCB5CA74D6}" destId="{2CED1B8E-83A7-4905-BDB7-F5DC557BC885}" srcOrd="0" destOrd="0" presId="urn:microsoft.com/office/officeart/2005/8/layout/vList3"/>
    <dgm:cxn modelId="{CE70C0D1-0D77-4024-9FD9-14A8BE456CB1}" type="presOf" srcId="{5100AF58-C854-4811-810A-DB228AF818D5}" destId="{2775EDA8-54EE-4D13-A459-4147D82A8B8C}" srcOrd="0" destOrd="0" presId="urn:microsoft.com/office/officeart/2005/8/layout/vList3"/>
    <dgm:cxn modelId="{0D894079-C655-4336-A9F9-B6B755B569BB}" type="presParOf" srcId="{A01C8B11-ACFD-4CCB-8973-F27CDD798800}" destId="{48B3CCCA-E98B-48DF-A2C9-1C4AD827A49F}" srcOrd="0" destOrd="0" presId="urn:microsoft.com/office/officeart/2005/8/layout/vList3"/>
    <dgm:cxn modelId="{66FA4E95-7AA7-4E96-A9FC-A152AAD4525A}" type="presParOf" srcId="{48B3CCCA-E98B-48DF-A2C9-1C4AD827A49F}" destId="{DE0E6D45-1DB1-4EDD-BEBB-3C351F710F3F}" srcOrd="0" destOrd="0" presId="urn:microsoft.com/office/officeart/2005/8/layout/vList3"/>
    <dgm:cxn modelId="{F7B39602-9BB2-4961-A5DE-315D318A988D}" type="presParOf" srcId="{48B3CCCA-E98B-48DF-A2C9-1C4AD827A49F}" destId="{36BDF534-3ACD-4DB6-B9DE-DFC8A7A02E4B}" srcOrd="1" destOrd="0" presId="urn:microsoft.com/office/officeart/2005/8/layout/vList3"/>
    <dgm:cxn modelId="{EBAB46DB-15C7-4A86-8E27-3BD7B839421D}" type="presParOf" srcId="{A01C8B11-ACFD-4CCB-8973-F27CDD798800}" destId="{14B723D6-B0E9-4EEA-9FFE-E5470C3D47A1}" srcOrd="1" destOrd="0" presId="urn:microsoft.com/office/officeart/2005/8/layout/vList3"/>
    <dgm:cxn modelId="{E900D005-7584-43E7-B8A1-CCE8DCE5BC7F}" type="presParOf" srcId="{A01C8B11-ACFD-4CCB-8973-F27CDD798800}" destId="{9D1D8110-FF61-4FE7-ABF5-B865F83A048A}" srcOrd="2" destOrd="0" presId="urn:microsoft.com/office/officeart/2005/8/layout/vList3"/>
    <dgm:cxn modelId="{7263EC50-7340-4E3F-B143-C030A26DB31F}" type="presParOf" srcId="{9D1D8110-FF61-4FE7-ABF5-B865F83A048A}" destId="{CC5DF2AE-843B-46DE-A15D-22AABF7D6296}" srcOrd="0" destOrd="0" presId="urn:microsoft.com/office/officeart/2005/8/layout/vList3"/>
    <dgm:cxn modelId="{E965810F-4448-4B55-B7B1-0967C19E92F1}" type="presParOf" srcId="{9D1D8110-FF61-4FE7-ABF5-B865F83A048A}" destId="{2775EDA8-54EE-4D13-A459-4147D82A8B8C}" srcOrd="1" destOrd="0" presId="urn:microsoft.com/office/officeart/2005/8/layout/vList3"/>
    <dgm:cxn modelId="{BC7F425A-5076-4008-A1D5-18C49106B1C3}" type="presParOf" srcId="{A01C8B11-ACFD-4CCB-8973-F27CDD798800}" destId="{3796B5B3-0C82-4B86-AFB8-80C4BE3AD734}" srcOrd="3" destOrd="0" presId="urn:microsoft.com/office/officeart/2005/8/layout/vList3"/>
    <dgm:cxn modelId="{4B17FD2E-F884-49FF-98FA-EF1E0B66B2D0}" type="presParOf" srcId="{A01C8B11-ACFD-4CCB-8973-F27CDD798800}" destId="{4CE02312-1F3E-4537-96D6-265A33DF906B}" srcOrd="4" destOrd="0" presId="urn:microsoft.com/office/officeart/2005/8/layout/vList3"/>
    <dgm:cxn modelId="{B44EAC68-DA8C-4EEC-BF4B-4CD45361270D}" type="presParOf" srcId="{4CE02312-1F3E-4537-96D6-265A33DF906B}" destId="{58FE3139-3EFC-415A-B01C-CA3B4DD33344}" srcOrd="0" destOrd="0" presId="urn:microsoft.com/office/officeart/2005/8/layout/vList3"/>
    <dgm:cxn modelId="{4C7B52A0-37F9-4DE7-95A0-3456EA48B450}" type="presParOf" srcId="{4CE02312-1F3E-4537-96D6-265A33DF906B}" destId="{2CED1B8E-83A7-4905-BDB7-F5DC557BC8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E057D-C3C3-452D-A6DD-9F68DFD11CC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8B44626-DF5D-4DB4-9826-B9CF44F38A4C}">
      <dgm:prSet phldrT="[Text]"/>
      <dgm:spPr/>
      <dgm:t>
        <a:bodyPr/>
        <a:lstStyle/>
        <a:p>
          <a:r>
            <a:rPr lang="en-US" dirty="0"/>
            <a:t>NOC from DLIR Department</a:t>
          </a:r>
        </a:p>
      </dgm:t>
    </dgm:pt>
    <dgm:pt modelId="{D7838D50-7BB0-4901-8448-A06DA2EF3049}" type="parTrans" cxnId="{26692144-7390-48AE-865E-0C53AE1D5109}">
      <dgm:prSet/>
      <dgm:spPr/>
      <dgm:t>
        <a:bodyPr/>
        <a:lstStyle/>
        <a:p>
          <a:endParaRPr lang="en-US"/>
        </a:p>
      </dgm:t>
    </dgm:pt>
    <dgm:pt modelId="{897B7715-291F-4CB8-89E2-F4788EE84E2B}" type="sibTrans" cxnId="{26692144-7390-48AE-865E-0C53AE1D5109}">
      <dgm:prSet/>
      <dgm:spPr/>
      <dgm:t>
        <a:bodyPr/>
        <a:lstStyle/>
        <a:p>
          <a:endParaRPr lang="en-US"/>
        </a:p>
      </dgm:t>
    </dgm:pt>
    <dgm:pt modelId="{DAA2998C-B6F6-4FC6-A8C7-9636CC867A8A}">
      <dgm:prSet phldrT="[Text]"/>
      <dgm:spPr/>
      <dgm:t>
        <a:bodyPr/>
        <a:lstStyle/>
        <a:p>
          <a:r>
            <a:rPr lang="en-US" dirty="0"/>
            <a:t>Permission for Forest Department</a:t>
          </a:r>
        </a:p>
      </dgm:t>
    </dgm:pt>
    <dgm:pt modelId="{3C94EDE6-7C92-4F9D-A5B1-3BD2CB964E18}" type="parTrans" cxnId="{EABA9D8C-0C85-4923-9E95-ECD04663780C}">
      <dgm:prSet/>
      <dgm:spPr/>
      <dgm:t>
        <a:bodyPr/>
        <a:lstStyle/>
        <a:p>
          <a:endParaRPr lang="en-US"/>
        </a:p>
      </dgm:t>
    </dgm:pt>
    <dgm:pt modelId="{64990987-F137-4B4B-9BD7-FDE1DCDB3EAF}" type="sibTrans" cxnId="{EABA9D8C-0C85-4923-9E95-ECD04663780C}">
      <dgm:prSet/>
      <dgm:spPr/>
      <dgm:t>
        <a:bodyPr/>
        <a:lstStyle/>
        <a:p>
          <a:endParaRPr lang="en-US"/>
        </a:p>
      </dgm:t>
    </dgm:pt>
    <dgm:pt modelId="{0BD782A4-1345-4C75-9321-573C1C0E4ADD}">
      <dgm:prSet phldrT="[Text]"/>
      <dgm:spPr/>
      <dgm:t>
        <a:bodyPr/>
        <a:lstStyle/>
        <a:p>
          <a:r>
            <a:rPr lang="en-US" dirty="0"/>
            <a:t>NOC from Mining Department</a:t>
          </a:r>
        </a:p>
      </dgm:t>
    </dgm:pt>
    <dgm:pt modelId="{40E32C9A-033F-4393-8295-49D83034013F}" type="parTrans" cxnId="{EA1CD768-9A6E-41D3-9AC6-D2561DF7F451}">
      <dgm:prSet/>
      <dgm:spPr/>
      <dgm:t>
        <a:bodyPr/>
        <a:lstStyle/>
        <a:p>
          <a:endParaRPr lang="en-US"/>
        </a:p>
      </dgm:t>
    </dgm:pt>
    <dgm:pt modelId="{503E5F54-EC4A-43CD-875B-54CE57AE94E2}" type="sibTrans" cxnId="{EA1CD768-9A6E-41D3-9AC6-D2561DF7F451}">
      <dgm:prSet/>
      <dgm:spPr/>
      <dgm:t>
        <a:bodyPr/>
        <a:lstStyle/>
        <a:p>
          <a:endParaRPr lang="en-US"/>
        </a:p>
      </dgm:t>
    </dgm:pt>
    <dgm:pt modelId="{D48B44EE-7D5E-4525-B984-A1FEB15F438E}" type="pres">
      <dgm:prSet presAssocID="{720E057D-C3C3-452D-A6DD-9F68DFD11CCE}" presName="linearFlow" presStyleCnt="0">
        <dgm:presLayoutVars>
          <dgm:dir/>
          <dgm:resizeHandles val="exact"/>
        </dgm:presLayoutVars>
      </dgm:prSet>
      <dgm:spPr/>
    </dgm:pt>
    <dgm:pt modelId="{FB3453E7-ACB0-4E2A-B602-E478BF185A25}" type="pres">
      <dgm:prSet presAssocID="{E8B44626-DF5D-4DB4-9826-B9CF44F38A4C}" presName="composite" presStyleCnt="0"/>
      <dgm:spPr/>
    </dgm:pt>
    <dgm:pt modelId="{8CE460B7-9168-40D2-8B20-12AC47E69078}" type="pres">
      <dgm:prSet presAssocID="{E8B44626-DF5D-4DB4-9826-B9CF44F38A4C}" presName="imgShp" presStyleLbl="fgImgPlace1" presStyleIdx="0" presStyleCnt="3" custLinFactNeighborX="-800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2B1687AD-37CC-4284-8775-4AD70F13419F}" type="pres">
      <dgm:prSet presAssocID="{E8B44626-DF5D-4DB4-9826-B9CF44F38A4C}" presName="txShp" presStyleLbl="node1" presStyleIdx="0" presStyleCnt="3">
        <dgm:presLayoutVars>
          <dgm:bulletEnabled val="1"/>
        </dgm:presLayoutVars>
      </dgm:prSet>
      <dgm:spPr/>
    </dgm:pt>
    <dgm:pt modelId="{C99939CB-B133-445B-B8D7-295FF23F4DAD}" type="pres">
      <dgm:prSet presAssocID="{897B7715-291F-4CB8-89E2-F4788EE84E2B}" presName="spacing" presStyleCnt="0"/>
      <dgm:spPr/>
    </dgm:pt>
    <dgm:pt modelId="{A797B818-6B49-4276-BF02-ED752AB7E7C9}" type="pres">
      <dgm:prSet presAssocID="{DAA2998C-B6F6-4FC6-A8C7-9636CC867A8A}" presName="composite" presStyleCnt="0"/>
      <dgm:spPr/>
    </dgm:pt>
    <dgm:pt modelId="{C31B5D96-525F-4E14-9317-21B841513E54}" type="pres">
      <dgm:prSet presAssocID="{DAA2998C-B6F6-4FC6-A8C7-9636CC867A8A}" presName="imgShp" presStyleLbl="fgImgPlace1" presStyleIdx="1" presStyleCnt="3" custLinFactNeighborX="-1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5 with solid fill"/>
        </a:ext>
      </dgm:extLst>
    </dgm:pt>
    <dgm:pt modelId="{69A6A372-7685-4046-AB7F-3F9AF80B5CFB}" type="pres">
      <dgm:prSet presAssocID="{DAA2998C-B6F6-4FC6-A8C7-9636CC867A8A}" presName="txShp" presStyleLbl="node1" presStyleIdx="1" presStyleCnt="3">
        <dgm:presLayoutVars>
          <dgm:bulletEnabled val="1"/>
        </dgm:presLayoutVars>
      </dgm:prSet>
      <dgm:spPr/>
    </dgm:pt>
    <dgm:pt modelId="{304323CA-F3EF-4806-8EF7-CF2A9B2E6282}" type="pres">
      <dgm:prSet presAssocID="{64990987-F137-4B4B-9BD7-FDE1DCDB3EAF}" presName="spacing" presStyleCnt="0"/>
      <dgm:spPr/>
    </dgm:pt>
    <dgm:pt modelId="{2E8E3AD3-CB76-4D24-9364-672B6A130FBF}" type="pres">
      <dgm:prSet presAssocID="{0BD782A4-1345-4C75-9321-573C1C0E4ADD}" presName="composite" presStyleCnt="0"/>
      <dgm:spPr/>
    </dgm:pt>
    <dgm:pt modelId="{DF723BD3-E3D3-4597-A587-74DD374A1B59}" type="pres">
      <dgm:prSet presAssocID="{0BD782A4-1345-4C75-9321-573C1C0E4ADD}" presName="imgShp" presStyleLbl="fgImgPlace1" presStyleIdx="2" presStyleCnt="3" custLinFactNeighborX="-800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6 with solid fill"/>
        </a:ext>
      </dgm:extLst>
    </dgm:pt>
    <dgm:pt modelId="{713A6FEA-4CF6-47B7-9C5E-8718C2ACF878}" type="pres">
      <dgm:prSet presAssocID="{0BD782A4-1345-4C75-9321-573C1C0E4A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26692144-7390-48AE-865E-0C53AE1D5109}" srcId="{720E057D-C3C3-452D-A6DD-9F68DFD11CCE}" destId="{E8B44626-DF5D-4DB4-9826-B9CF44F38A4C}" srcOrd="0" destOrd="0" parTransId="{D7838D50-7BB0-4901-8448-A06DA2EF3049}" sibTransId="{897B7715-291F-4CB8-89E2-F4788EE84E2B}"/>
    <dgm:cxn modelId="{EA1CD768-9A6E-41D3-9AC6-D2561DF7F451}" srcId="{720E057D-C3C3-452D-A6DD-9F68DFD11CCE}" destId="{0BD782A4-1345-4C75-9321-573C1C0E4ADD}" srcOrd="2" destOrd="0" parTransId="{40E32C9A-033F-4393-8295-49D83034013F}" sibTransId="{503E5F54-EC4A-43CD-875B-54CE57AE94E2}"/>
    <dgm:cxn modelId="{EABA9D8C-0C85-4923-9E95-ECD04663780C}" srcId="{720E057D-C3C3-452D-A6DD-9F68DFD11CCE}" destId="{DAA2998C-B6F6-4FC6-A8C7-9636CC867A8A}" srcOrd="1" destOrd="0" parTransId="{3C94EDE6-7C92-4F9D-A5B1-3BD2CB964E18}" sibTransId="{64990987-F137-4B4B-9BD7-FDE1DCDB3EAF}"/>
    <dgm:cxn modelId="{6CAC26AB-C723-433E-BFC8-460B64FFB29B}" type="presOf" srcId="{0BD782A4-1345-4C75-9321-573C1C0E4ADD}" destId="{713A6FEA-4CF6-47B7-9C5E-8718C2ACF878}" srcOrd="0" destOrd="0" presId="urn:microsoft.com/office/officeart/2005/8/layout/vList3"/>
    <dgm:cxn modelId="{95DE03B4-2C65-487F-8263-39D2F6CC726A}" type="presOf" srcId="{E8B44626-DF5D-4DB4-9826-B9CF44F38A4C}" destId="{2B1687AD-37CC-4284-8775-4AD70F13419F}" srcOrd="0" destOrd="0" presId="urn:microsoft.com/office/officeart/2005/8/layout/vList3"/>
    <dgm:cxn modelId="{F0C9A9C4-2FDD-4E10-AFDE-EAE8027C7564}" type="presOf" srcId="{720E057D-C3C3-452D-A6DD-9F68DFD11CCE}" destId="{D48B44EE-7D5E-4525-B984-A1FEB15F438E}" srcOrd="0" destOrd="0" presId="urn:microsoft.com/office/officeart/2005/8/layout/vList3"/>
    <dgm:cxn modelId="{C60949EC-7238-4BA6-98C2-ADBFAE5F7B52}" type="presOf" srcId="{DAA2998C-B6F6-4FC6-A8C7-9636CC867A8A}" destId="{69A6A372-7685-4046-AB7F-3F9AF80B5CFB}" srcOrd="0" destOrd="0" presId="urn:microsoft.com/office/officeart/2005/8/layout/vList3"/>
    <dgm:cxn modelId="{5B745DB8-59EE-4BED-85DC-CEAFA712EDCE}" type="presParOf" srcId="{D48B44EE-7D5E-4525-B984-A1FEB15F438E}" destId="{FB3453E7-ACB0-4E2A-B602-E478BF185A25}" srcOrd="0" destOrd="0" presId="urn:microsoft.com/office/officeart/2005/8/layout/vList3"/>
    <dgm:cxn modelId="{6228B1E6-97E9-4232-9E14-A08104189A6E}" type="presParOf" srcId="{FB3453E7-ACB0-4E2A-B602-E478BF185A25}" destId="{8CE460B7-9168-40D2-8B20-12AC47E69078}" srcOrd="0" destOrd="0" presId="urn:microsoft.com/office/officeart/2005/8/layout/vList3"/>
    <dgm:cxn modelId="{4A59B793-EE21-4000-8C6F-EC387AC492B7}" type="presParOf" srcId="{FB3453E7-ACB0-4E2A-B602-E478BF185A25}" destId="{2B1687AD-37CC-4284-8775-4AD70F13419F}" srcOrd="1" destOrd="0" presId="urn:microsoft.com/office/officeart/2005/8/layout/vList3"/>
    <dgm:cxn modelId="{2114D3E4-EFB9-4650-97B9-EAAA9F379754}" type="presParOf" srcId="{D48B44EE-7D5E-4525-B984-A1FEB15F438E}" destId="{C99939CB-B133-445B-B8D7-295FF23F4DAD}" srcOrd="1" destOrd="0" presId="urn:microsoft.com/office/officeart/2005/8/layout/vList3"/>
    <dgm:cxn modelId="{7AF892BC-FE1F-43F5-A7C7-AC18490A8C1D}" type="presParOf" srcId="{D48B44EE-7D5E-4525-B984-A1FEB15F438E}" destId="{A797B818-6B49-4276-BF02-ED752AB7E7C9}" srcOrd="2" destOrd="0" presId="urn:microsoft.com/office/officeart/2005/8/layout/vList3"/>
    <dgm:cxn modelId="{36716888-037F-43E9-9FA7-340566722C22}" type="presParOf" srcId="{A797B818-6B49-4276-BF02-ED752AB7E7C9}" destId="{C31B5D96-525F-4E14-9317-21B841513E54}" srcOrd="0" destOrd="0" presId="urn:microsoft.com/office/officeart/2005/8/layout/vList3"/>
    <dgm:cxn modelId="{C7AB74B2-AED4-4E2B-8B44-F8BFA638184F}" type="presParOf" srcId="{A797B818-6B49-4276-BF02-ED752AB7E7C9}" destId="{69A6A372-7685-4046-AB7F-3F9AF80B5CFB}" srcOrd="1" destOrd="0" presId="urn:microsoft.com/office/officeart/2005/8/layout/vList3"/>
    <dgm:cxn modelId="{8B11C50B-46A2-4098-A31D-1CD4615FA567}" type="presParOf" srcId="{D48B44EE-7D5E-4525-B984-A1FEB15F438E}" destId="{304323CA-F3EF-4806-8EF7-CF2A9B2E6282}" srcOrd="3" destOrd="0" presId="urn:microsoft.com/office/officeart/2005/8/layout/vList3"/>
    <dgm:cxn modelId="{22A7DD02-D101-4678-854A-67455865A58B}" type="presParOf" srcId="{D48B44EE-7D5E-4525-B984-A1FEB15F438E}" destId="{2E8E3AD3-CB76-4D24-9364-672B6A130FBF}" srcOrd="4" destOrd="0" presId="urn:microsoft.com/office/officeart/2005/8/layout/vList3"/>
    <dgm:cxn modelId="{A3617537-A6BC-412F-B74B-7F7C349F8763}" type="presParOf" srcId="{2E8E3AD3-CB76-4D24-9364-672B6A130FBF}" destId="{DF723BD3-E3D3-4597-A587-74DD374A1B59}" srcOrd="0" destOrd="0" presId="urn:microsoft.com/office/officeart/2005/8/layout/vList3"/>
    <dgm:cxn modelId="{24DDBA59-BF36-4E28-9939-6E348137B9C0}" type="presParOf" srcId="{2E8E3AD3-CB76-4D24-9364-672B6A130FBF}" destId="{713A6FEA-4CF6-47B7-9C5E-8718C2ACF87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AFF37-3990-49BE-A764-DFAC2DC85A6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8850360-4A37-4C33-B01C-04BC0A72CF30}">
      <dgm:prSet phldrT="[Text]"/>
      <dgm:spPr/>
      <dgm:t>
        <a:bodyPr/>
        <a:lstStyle/>
        <a:p>
          <a:r>
            <a:rPr lang="en-US" dirty="0"/>
            <a:t>NOC from AAI and MoD</a:t>
          </a:r>
        </a:p>
      </dgm:t>
    </dgm:pt>
    <dgm:pt modelId="{1FEDC6F8-93A4-4B84-8EAD-C8D66C63CF62}" type="parTrans" cxnId="{EC47BF1E-61BF-4C97-A932-27AED4DE79AF}">
      <dgm:prSet/>
      <dgm:spPr/>
      <dgm:t>
        <a:bodyPr/>
        <a:lstStyle/>
        <a:p>
          <a:endParaRPr lang="en-US"/>
        </a:p>
      </dgm:t>
    </dgm:pt>
    <dgm:pt modelId="{6E23AAFB-5169-4A08-B354-ED66C5363AA0}" type="sibTrans" cxnId="{EC47BF1E-61BF-4C97-A932-27AED4DE79AF}">
      <dgm:prSet/>
      <dgm:spPr/>
      <dgm:t>
        <a:bodyPr/>
        <a:lstStyle/>
        <a:p>
          <a:endParaRPr lang="en-US"/>
        </a:p>
      </dgm:t>
    </dgm:pt>
    <dgm:pt modelId="{ABE26FAD-430B-44F2-AF8E-F39685DAC935}">
      <dgm:prSet phldrT="[Text]"/>
      <dgm:spPr/>
      <dgm:t>
        <a:bodyPr/>
        <a:lstStyle/>
        <a:p>
          <a:r>
            <a:rPr lang="en-US" dirty="0"/>
            <a:t>Power Purchase Agreement</a:t>
          </a:r>
        </a:p>
      </dgm:t>
    </dgm:pt>
    <dgm:pt modelId="{1E0713F9-C2DD-4F9B-B8D6-1E42F6B08541}" type="parTrans" cxnId="{8A4A9189-3F20-42C9-BB2D-B90AE2C5FB27}">
      <dgm:prSet/>
      <dgm:spPr/>
      <dgm:t>
        <a:bodyPr/>
        <a:lstStyle/>
        <a:p>
          <a:endParaRPr lang="en-US"/>
        </a:p>
      </dgm:t>
    </dgm:pt>
    <dgm:pt modelId="{FEFBD3E2-D820-47E2-8457-F13D72989E5A}" type="sibTrans" cxnId="{8A4A9189-3F20-42C9-BB2D-B90AE2C5FB27}">
      <dgm:prSet/>
      <dgm:spPr/>
      <dgm:t>
        <a:bodyPr/>
        <a:lstStyle/>
        <a:p>
          <a:endParaRPr lang="en-US"/>
        </a:p>
      </dgm:t>
    </dgm:pt>
    <dgm:pt modelId="{0766B3BC-9ED2-4533-A366-12A0492715E3}">
      <dgm:prSet phldrT="[Text]"/>
      <dgm:spPr/>
      <dgm:t>
        <a:bodyPr/>
        <a:lstStyle/>
        <a:p>
          <a:r>
            <a:rPr lang="en-US" dirty="0"/>
            <a:t>NOC from Village Panchayat</a:t>
          </a:r>
        </a:p>
      </dgm:t>
    </dgm:pt>
    <dgm:pt modelId="{3F95129C-4753-4D8F-9648-E88810BE4F56}" type="parTrans" cxnId="{956638A5-9E11-4C42-8683-5491600430D7}">
      <dgm:prSet/>
      <dgm:spPr/>
      <dgm:t>
        <a:bodyPr/>
        <a:lstStyle/>
        <a:p>
          <a:endParaRPr lang="en-US"/>
        </a:p>
      </dgm:t>
    </dgm:pt>
    <dgm:pt modelId="{169B11BA-45A2-404E-B217-9B4A76D44ED8}" type="sibTrans" cxnId="{956638A5-9E11-4C42-8683-5491600430D7}">
      <dgm:prSet/>
      <dgm:spPr/>
      <dgm:t>
        <a:bodyPr/>
        <a:lstStyle/>
        <a:p>
          <a:endParaRPr lang="en-US"/>
        </a:p>
      </dgm:t>
    </dgm:pt>
    <dgm:pt modelId="{A134FE7D-FAEB-4D0E-AE08-036E1682AF94}" type="pres">
      <dgm:prSet presAssocID="{0D1AFF37-3990-49BE-A764-DFAC2DC85A6F}" presName="linearFlow" presStyleCnt="0">
        <dgm:presLayoutVars>
          <dgm:dir/>
          <dgm:resizeHandles val="exact"/>
        </dgm:presLayoutVars>
      </dgm:prSet>
      <dgm:spPr/>
    </dgm:pt>
    <dgm:pt modelId="{4899259D-A93A-4F00-9037-D400E00DB88D}" type="pres">
      <dgm:prSet presAssocID="{28850360-4A37-4C33-B01C-04BC0A72CF30}" presName="composite" presStyleCnt="0"/>
      <dgm:spPr/>
    </dgm:pt>
    <dgm:pt modelId="{128AAFEF-8577-43C4-B24D-525A70F0B041}" type="pres">
      <dgm:prSet presAssocID="{28850360-4A37-4C33-B01C-04BC0A72CF30}" presName="imgShp" presStyleLbl="fgImgPlace1" presStyleIdx="0" presStyleCnt="3" custLinFactNeighborX="-63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7 with solid fill"/>
        </a:ext>
      </dgm:extLst>
    </dgm:pt>
    <dgm:pt modelId="{0F2B0537-F713-4876-A803-5F6FE41F0C40}" type="pres">
      <dgm:prSet presAssocID="{28850360-4A37-4C33-B01C-04BC0A72CF30}" presName="txShp" presStyleLbl="node1" presStyleIdx="0" presStyleCnt="3">
        <dgm:presLayoutVars>
          <dgm:bulletEnabled val="1"/>
        </dgm:presLayoutVars>
      </dgm:prSet>
      <dgm:spPr/>
    </dgm:pt>
    <dgm:pt modelId="{37B2A93A-AD99-47B7-841A-B7A8ED94B35C}" type="pres">
      <dgm:prSet presAssocID="{6E23AAFB-5169-4A08-B354-ED66C5363AA0}" presName="spacing" presStyleCnt="0"/>
      <dgm:spPr/>
    </dgm:pt>
    <dgm:pt modelId="{855EECB4-3B8F-485B-9DD4-260A36797C82}" type="pres">
      <dgm:prSet presAssocID="{ABE26FAD-430B-44F2-AF8E-F39685DAC935}" presName="composite" presStyleCnt="0"/>
      <dgm:spPr/>
    </dgm:pt>
    <dgm:pt modelId="{5E7461AE-D9C8-49A1-9E32-E667D88FEF96}" type="pres">
      <dgm:prSet presAssocID="{ABE26FAD-430B-44F2-AF8E-F39685DAC935}" presName="imgShp" presStyleLbl="fgImgPlace1" presStyleIdx="1" presStyleCnt="3" custLinFactNeighborX="-63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8 with solid fill"/>
        </a:ext>
      </dgm:extLst>
    </dgm:pt>
    <dgm:pt modelId="{312EA8EB-C4AB-4A4E-BD69-B142859530CC}" type="pres">
      <dgm:prSet presAssocID="{ABE26FAD-430B-44F2-AF8E-F39685DAC935}" presName="txShp" presStyleLbl="node1" presStyleIdx="1" presStyleCnt="3">
        <dgm:presLayoutVars>
          <dgm:bulletEnabled val="1"/>
        </dgm:presLayoutVars>
      </dgm:prSet>
      <dgm:spPr/>
    </dgm:pt>
    <dgm:pt modelId="{26C5E0F4-4AD7-4747-9F4D-373576D3D890}" type="pres">
      <dgm:prSet presAssocID="{FEFBD3E2-D820-47E2-8457-F13D72989E5A}" presName="spacing" presStyleCnt="0"/>
      <dgm:spPr/>
    </dgm:pt>
    <dgm:pt modelId="{9DEE1F38-F420-49D7-9495-46381752A250}" type="pres">
      <dgm:prSet presAssocID="{0766B3BC-9ED2-4533-A366-12A0492715E3}" presName="composite" presStyleCnt="0"/>
      <dgm:spPr/>
    </dgm:pt>
    <dgm:pt modelId="{687CFB6C-6434-4576-A8D4-2E001B96D5E1}" type="pres">
      <dgm:prSet presAssocID="{0766B3BC-9ED2-4533-A366-12A0492715E3}" presName="imgShp" presStyleLbl="fgImgPlace1" presStyleIdx="2" presStyleCnt="3" custLinFactNeighborX="-841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9 with solid fill"/>
        </a:ext>
      </dgm:extLst>
    </dgm:pt>
    <dgm:pt modelId="{39113BE8-EC21-4153-80D8-2217978F135B}" type="pres">
      <dgm:prSet presAssocID="{0766B3BC-9ED2-4533-A366-12A0492715E3}" presName="txShp" presStyleLbl="node1" presStyleIdx="2" presStyleCnt="3">
        <dgm:presLayoutVars>
          <dgm:bulletEnabled val="1"/>
        </dgm:presLayoutVars>
      </dgm:prSet>
      <dgm:spPr/>
    </dgm:pt>
  </dgm:ptLst>
  <dgm:cxnLst>
    <dgm:cxn modelId="{FCA26B12-1FE4-44CE-8EC3-DE9A05F01508}" type="presOf" srcId="{ABE26FAD-430B-44F2-AF8E-F39685DAC935}" destId="{312EA8EB-C4AB-4A4E-BD69-B142859530CC}" srcOrd="0" destOrd="0" presId="urn:microsoft.com/office/officeart/2005/8/layout/vList3"/>
    <dgm:cxn modelId="{EC47BF1E-61BF-4C97-A932-27AED4DE79AF}" srcId="{0D1AFF37-3990-49BE-A764-DFAC2DC85A6F}" destId="{28850360-4A37-4C33-B01C-04BC0A72CF30}" srcOrd="0" destOrd="0" parTransId="{1FEDC6F8-93A4-4B84-8EAD-C8D66C63CF62}" sibTransId="{6E23AAFB-5169-4A08-B354-ED66C5363AA0}"/>
    <dgm:cxn modelId="{848CE232-51FA-4599-B428-779D19B2DCA6}" type="presOf" srcId="{0766B3BC-9ED2-4533-A366-12A0492715E3}" destId="{39113BE8-EC21-4153-80D8-2217978F135B}" srcOrd="0" destOrd="0" presId="urn:microsoft.com/office/officeart/2005/8/layout/vList3"/>
    <dgm:cxn modelId="{8A4A9189-3F20-42C9-BB2D-B90AE2C5FB27}" srcId="{0D1AFF37-3990-49BE-A764-DFAC2DC85A6F}" destId="{ABE26FAD-430B-44F2-AF8E-F39685DAC935}" srcOrd="1" destOrd="0" parTransId="{1E0713F9-C2DD-4F9B-B8D6-1E42F6B08541}" sibTransId="{FEFBD3E2-D820-47E2-8457-F13D72989E5A}"/>
    <dgm:cxn modelId="{A9620999-F0D7-4C38-8B0F-6E14FDC54D2F}" type="presOf" srcId="{28850360-4A37-4C33-B01C-04BC0A72CF30}" destId="{0F2B0537-F713-4876-A803-5F6FE41F0C40}" srcOrd="0" destOrd="0" presId="urn:microsoft.com/office/officeart/2005/8/layout/vList3"/>
    <dgm:cxn modelId="{956638A5-9E11-4C42-8683-5491600430D7}" srcId="{0D1AFF37-3990-49BE-A764-DFAC2DC85A6F}" destId="{0766B3BC-9ED2-4533-A366-12A0492715E3}" srcOrd="2" destOrd="0" parTransId="{3F95129C-4753-4D8F-9648-E88810BE4F56}" sibTransId="{169B11BA-45A2-404E-B217-9B4A76D44ED8}"/>
    <dgm:cxn modelId="{CDA384CD-3ABC-4530-B9AC-EC5C811A894C}" type="presOf" srcId="{0D1AFF37-3990-49BE-A764-DFAC2DC85A6F}" destId="{A134FE7D-FAEB-4D0E-AE08-036E1682AF94}" srcOrd="0" destOrd="0" presId="urn:microsoft.com/office/officeart/2005/8/layout/vList3"/>
    <dgm:cxn modelId="{A14E9235-17F9-4BBA-B6E9-1D07044BC45F}" type="presParOf" srcId="{A134FE7D-FAEB-4D0E-AE08-036E1682AF94}" destId="{4899259D-A93A-4F00-9037-D400E00DB88D}" srcOrd="0" destOrd="0" presId="urn:microsoft.com/office/officeart/2005/8/layout/vList3"/>
    <dgm:cxn modelId="{17E26C7C-FC28-481D-8325-9EB403DB93A3}" type="presParOf" srcId="{4899259D-A93A-4F00-9037-D400E00DB88D}" destId="{128AAFEF-8577-43C4-B24D-525A70F0B041}" srcOrd="0" destOrd="0" presId="urn:microsoft.com/office/officeart/2005/8/layout/vList3"/>
    <dgm:cxn modelId="{BCB19C03-72E2-46C0-8833-F8E6B7D2B0AE}" type="presParOf" srcId="{4899259D-A93A-4F00-9037-D400E00DB88D}" destId="{0F2B0537-F713-4876-A803-5F6FE41F0C40}" srcOrd="1" destOrd="0" presId="urn:microsoft.com/office/officeart/2005/8/layout/vList3"/>
    <dgm:cxn modelId="{9CD0D737-9374-4454-AE76-EBCA75744280}" type="presParOf" srcId="{A134FE7D-FAEB-4D0E-AE08-036E1682AF94}" destId="{37B2A93A-AD99-47B7-841A-B7A8ED94B35C}" srcOrd="1" destOrd="0" presId="urn:microsoft.com/office/officeart/2005/8/layout/vList3"/>
    <dgm:cxn modelId="{DED8C541-9462-4A7D-ADAF-9A7735145E5A}" type="presParOf" srcId="{A134FE7D-FAEB-4D0E-AE08-036E1682AF94}" destId="{855EECB4-3B8F-485B-9DD4-260A36797C82}" srcOrd="2" destOrd="0" presId="urn:microsoft.com/office/officeart/2005/8/layout/vList3"/>
    <dgm:cxn modelId="{CE51A073-3FE7-46E8-8DA6-6B543F962B42}" type="presParOf" srcId="{855EECB4-3B8F-485B-9DD4-260A36797C82}" destId="{5E7461AE-D9C8-49A1-9E32-E667D88FEF96}" srcOrd="0" destOrd="0" presId="urn:microsoft.com/office/officeart/2005/8/layout/vList3"/>
    <dgm:cxn modelId="{2D3D211C-CB74-4EF9-AD48-1350D4FCC5C8}" type="presParOf" srcId="{855EECB4-3B8F-485B-9DD4-260A36797C82}" destId="{312EA8EB-C4AB-4A4E-BD69-B142859530CC}" srcOrd="1" destOrd="0" presId="urn:microsoft.com/office/officeart/2005/8/layout/vList3"/>
    <dgm:cxn modelId="{842B743B-7461-4927-8332-E3344998DF9A}" type="presParOf" srcId="{A134FE7D-FAEB-4D0E-AE08-036E1682AF94}" destId="{26C5E0F4-4AD7-4747-9F4D-373576D3D890}" srcOrd="3" destOrd="0" presId="urn:microsoft.com/office/officeart/2005/8/layout/vList3"/>
    <dgm:cxn modelId="{633825D3-A0C2-4CEB-8694-83BBA787DB94}" type="presParOf" srcId="{A134FE7D-FAEB-4D0E-AE08-036E1682AF94}" destId="{9DEE1F38-F420-49D7-9495-46381752A250}" srcOrd="4" destOrd="0" presId="urn:microsoft.com/office/officeart/2005/8/layout/vList3"/>
    <dgm:cxn modelId="{26DF2735-6C85-4838-A4C7-2B7D6CC4287F}" type="presParOf" srcId="{9DEE1F38-F420-49D7-9495-46381752A250}" destId="{687CFB6C-6434-4576-A8D4-2E001B96D5E1}" srcOrd="0" destOrd="0" presId="urn:microsoft.com/office/officeart/2005/8/layout/vList3"/>
    <dgm:cxn modelId="{DA8F583A-A00F-4B31-879C-257B478C9C2A}" type="presParOf" srcId="{9DEE1F38-F420-49D7-9495-46381752A250}" destId="{39113BE8-EC21-4153-80D8-2217978F13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ADCD79-41C1-472C-9EFA-5C1FE981965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8C6E-F979-4FCB-9FBC-60A1D55842C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Identification of potential site</a:t>
          </a:r>
        </a:p>
      </dgm:t>
    </dgm:pt>
    <dgm:pt modelId="{E82653EE-3268-475F-B230-7AF930240DB6}" type="parTrans" cxnId="{C8219586-5A61-42C0-A7DB-9F7A9AE09370}">
      <dgm:prSet/>
      <dgm:spPr/>
      <dgm:t>
        <a:bodyPr/>
        <a:lstStyle/>
        <a:p>
          <a:endParaRPr lang="en-US"/>
        </a:p>
      </dgm:t>
    </dgm:pt>
    <dgm:pt modelId="{BEAF4BF8-D59C-44FA-A088-0468940C6BEA}" type="sibTrans" cxnId="{C8219586-5A61-42C0-A7DB-9F7A9AE09370}">
      <dgm:prSet/>
      <dgm:spPr/>
      <dgm:t>
        <a:bodyPr/>
        <a:lstStyle/>
        <a:p>
          <a:endParaRPr lang="en-US"/>
        </a:p>
      </dgm:t>
    </dgm:pt>
    <dgm:pt modelId="{3AF46B32-AC3F-467C-AA18-E5393DAAC8A4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Pre-feasibility study</a:t>
          </a:r>
        </a:p>
      </dgm:t>
    </dgm:pt>
    <dgm:pt modelId="{7652E016-B1F2-4E23-A940-8E90A4CAD302}" type="parTrans" cxnId="{0D79E6CD-E999-467D-ABFD-437392ABD0B8}">
      <dgm:prSet/>
      <dgm:spPr/>
      <dgm:t>
        <a:bodyPr/>
        <a:lstStyle/>
        <a:p>
          <a:endParaRPr lang="en-US"/>
        </a:p>
      </dgm:t>
    </dgm:pt>
    <dgm:pt modelId="{BA5BD6EF-3DC5-4921-B88F-CFD1C62C4583}" type="sibTrans" cxnId="{0D79E6CD-E999-467D-ABFD-437392ABD0B8}">
      <dgm:prSet/>
      <dgm:spPr/>
      <dgm:t>
        <a:bodyPr/>
        <a:lstStyle/>
        <a:p>
          <a:endParaRPr lang="en-US"/>
        </a:p>
      </dgm:t>
    </dgm:pt>
    <dgm:pt modelId="{4FB8D3F0-5BE5-49DC-9BCE-5D6476C5C3B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Grid connectivity</a:t>
          </a:r>
        </a:p>
      </dgm:t>
    </dgm:pt>
    <dgm:pt modelId="{3BC70E93-462A-464A-B66B-417D06C14CAD}" type="parTrans" cxnId="{E61DE7C7-C781-4ADB-8FBE-0432BB5C6CDB}">
      <dgm:prSet/>
      <dgm:spPr/>
      <dgm:t>
        <a:bodyPr/>
        <a:lstStyle/>
        <a:p>
          <a:endParaRPr lang="en-US"/>
        </a:p>
      </dgm:t>
    </dgm:pt>
    <dgm:pt modelId="{BACF00F4-F4EA-413D-AC9C-61B7401CD507}" type="sibTrans" cxnId="{E61DE7C7-C781-4ADB-8FBE-0432BB5C6CDB}">
      <dgm:prSet/>
      <dgm:spPr/>
      <dgm:t>
        <a:bodyPr/>
        <a:lstStyle/>
        <a:p>
          <a:endParaRPr lang="en-US"/>
        </a:p>
      </dgm:t>
    </dgm:pt>
    <dgm:pt modelId="{8B20EC4F-7F5B-4C3A-9218-36C58A4AC0B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Land acquisition and approvals</a:t>
          </a:r>
        </a:p>
      </dgm:t>
    </dgm:pt>
    <dgm:pt modelId="{AD1DA494-EE24-4DF0-88CE-209F4A123DD2}" type="parTrans" cxnId="{243A3520-F838-49CE-A53C-D677C67FD452}">
      <dgm:prSet/>
      <dgm:spPr/>
      <dgm:t>
        <a:bodyPr/>
        <a:lstStyle/>
        <a:p>
          <a:endParaRPr lang="en-US"/>
        </a:p>
      </dgm:t>
    </dgm:pt>
    <dgm:pt modelId="{E444F67A-B217-424D-90EC-0B35F77BD0F8}" type="sibTrans" cxnId="{243A3520-F838-49CE-A53C-D677C67FD452}">
      <dgm:prSet/>
      <dgm:spPr/>
      <dgm:t>
        <a:bodyPr/>
        <a:lstStyle/>
        <a:p>
          <a:endParaRPr lang="en-US"/>
        </a:p>
      </dgm:t>
    </dgm:pt>
    <dgm:pt modelId="{74664BBD-F601-45C5-B837-6931F3F1EF8D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Environmental and social impact assessment</a:t>
          </a:r>
        </a:p>
      </dgm:t>
    </dgm:pt>
    <dgm:pt modelId="{436D8BB5-7682-4643-B407-9290ED10F706}" type="parTrans" cxnId="{733B8D3F-4476-4306-8F63-18038F43079B}">
      <dgm:prSet/>
      <dgm:spPr/>
      <dgm:t>
        <a:bodyPr/>
        <a:lstStyle/>
        <a:p>
          <a:endParaRPr lang="en-US"/>
        </a:p>
      </dgm:t>
    </dgm:pt>
    <dgm:pt modelId="{7CED8745-33D9-4C64-A905-403276811FCD}" type="sibTrans" cxnId="{733B8D3F-4476-4306-8F63-18038F43079B}">
      <dgm:prSet/>
      <dgm:spPr/>
      <dgm:t>
        <a:bodyPr/>
        <a:lstStyle/>
        <a:p>
          <a:endParaRPr lang="en-US"/>
        </a:p>
      </dgm:t>
    </dgm:pt>
    <dgm:pt modelId="{B7AE427C-3E67-47E5-9C61-0FB945EB03E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Financial planning</a:t>
          </a:r>
        </a:p>
      </dgm:t>
    </dgm:pt>
    <dgm:pt modelId="{5F926F9A-1C42-4D55-89A6-1CA03865C1CB}" type="parTrans" cxnId="{98774215-F7B1-428F-B9B9-8F045836A4DB}">
      <dgm:prSet/>
      <dgm:spPr/>
      <dgm:t>
        <a:bodyPr/>
        <a:lstStyle/>
        <a:p>
          <a:endParaRPr lang="en-US"/>
        </a:p>
      </dgm:t>
    </dgm:pt>
    <dgm:pt modelId="{0360DA69-708C-4DB1-BA70-84DF054734A5}" type="sibTrans" cxnId="{98774215-F7B1-428F-B9B9-8F045836A4DB}">
      <dgm:prSet/>
      <dgm:spPr/>
      <dgm:t>
        <a:bodyPr/>
        <a:lstStyle/>
        <a:p>
          <a:endParaRPr lang="en-US"/>
        </a:p>
      </dgm:t>
    </dgm:pt>
    <dgm:pt modelId="{737D5402-64D5-4546-B6A5-237AE7385554}" type="pres">
      <dgm:prSet presAssocID="{07ADCD79-41C1-472C-9EFA-5C1FE9819656}" presName="Name0" presStyleCnt="0">
        <dgm:presLayoutVars>
          <dgm:chMax val="7"/>
          <dgm:chPref val="7"/>
          <dgm:dir/>
        </dgm:presLayoutVars>
      </dgm:prSet>
      <dgm:spPr/>
    </dgm:pt>
    <dgm:pt modelId="{59C342E3-BD8B-4D4D-BE66-614BB6FFA9B8}" type="pres">
      <dgm:prSet presAssocID="{07ADCD79-41C1-472C-9EFA-5C1FE9819656}" presName="Name1" presStyleCnt="0"/>
      <dgm:spPr/>
    </dgm:pt>
    <dgm:pt modelId="{169CF4BD-9098-441A-9E7E-92B1C6D5765C}" type="pres">
      <dgm:prSet presAssocID="{07ADCD79-41C1-472C-9EFA-5C1FE9819656}" presName="cycle" presStyleCnt="0"/>
      <dgm:spPr/>
    </dgm:pt>
    <dgm:pt modelId="{18DDE36E-E848-4269-BCA1-65EE739BA0CA}" type="pres">
      <dgm:prSet presAssocID="{07ADCD79-41C1-472C-9EFA-5C1FE9819656}" presName="srcNode" presStyleLbl="node1" presStyleIdx="0" presStyleCnt="6"/>
      <dgm:spPr/>
    </dgm:pt>
    <dgm:pt modelId="{4E684228-B476-4F1E-A9CC-561A81A38337}" type="pres">
      <dgm:prSet presAssocID="{07ADCD79-41C1-472C-9EFA-5C1FE9819656}" presName="conn" presStyleLbl="parChTrans1D2" presStyleIdx="0" presStyleCnt="1"/>
      <dgm:spPr/>
    </dgm:pt>
    <dgm:pt modelId="{8565FED8-618E-4FE1-A51B-F41503A54751}" type="pres">
      <dgm:prSet presAssocID="{07ADCD79-41C1-472C-9EFA-5C1FE9819656}" presName="extraNode" presStyleLbl="node1" presStyleIdx="0" presStyleCnt="6"/>
      <dgm:spPr/>
    </dgm:pt>
    <dgm:pt modelId="{6C017843-1715-4703-92D2-F8338A4EE95C}" type="pres">
      <dgm:prSet presAssocID="{07ADCD79-41C1-472C-9EFA-5C1FE9819656}" presName="dstNode" presStyleLbl="node1" presStyleIdx="0" presStyleCnt="6"/>
      <dgm:spPr/>
    </dgm:pt>
    <dgm:pt modelId="{A7633707-29F6-44AB-9144-9FD4D3452D55}" type="pres">
      <dgm:prSet presAssocID="{CF4D8C6E-F979-4FCB-9FBC-60A1D55842CF}" presName="text_1" presStyleLbl="node1" presStyleIdx="0" presStyleCnt="6">
        <dgm:presLayoutVars>
          <dgm:bulletEnabled val="1"/>
        </dgm:presLayoutVars>
      </dgm:prSet>
      <dgm:spPr/>
    </dgm:pt>
    <dgm:pt modelId="{915F4CAA-3D48-4D8C-8CAB-A52FDE6343FC}" type="pres">
      <dgm:prSet presAssocID="{CF4D8C6E-F979-4FCB-9FBC-60A1D55842CF}" presName="accent_1" presStyleCnt="0"/>
      <dgm:spPr/>
    </dgm:pt>
    <dgm:pt modelId="{56CC989C-6CC3-4AF0-BF54-78DB0B73E859}" type="pres">
      <dgm:prSet presAssocID="{CF4D8C6E-F979-4FCB-9FBC-60A1D55842CF}" presName="accentRepeatNode" presStyleLbl="solidFgAcc1" presStyleIdx="0" presStyleCnt="6"/>
      <dgm:spPr/>
    </dgm:pt>
    <dgm:pt modelId="{DA1CB2F7-42BD-43DB-9D34-1A559D5608B8}" type="pres">
      <dgm:prSet presAssocID="{3AF46B32-AC3F-467C-AA18-E5393DAAC8A4}" presName="text_2" presStyleLbl="node1" presStyleIdx="1" presStyleCnt="6">
        <dgm:presLayoutVars>
          <dgm:bulletEnabled val="1"/>
        </dgm:presLayoutVars>
      </dgm:prSet>
      <dgm:spPr/>
    </dgm:pt>
    <dgm:pt modelId="{6EABDB57-F6A0-43C9-9A3E-3B2D6DC9C571}" type="pres">
      <dgm:prSet presAssocID="{3AF46B32-AC3F-467C-AA18-E5393DAAC8A4}" presName="accent_2" presStyleCnt="0"/>
      <dgm:spPr/>
    </dgm:pt>
    <dgm:pt modelId="{488616A6-72B2-40E7-BE17-479AE07EC151}" type="pres">
      <dgm:prSet presAssocID="{3AF46B32-AC3F-467C-AA18-E5393DAAC8A4}" presName="accentRepeatNode" presStyleLbl="solidFgAcc1" presStyleIdx="1" presStyleCnt="6"/>
      <dgm:spPr/>
    </dgm:pt>
    <dgm:pt modelId="{A966775C-DAAD-4353-BF1C-7FAE863BAE8A}" type="pres">
      <dgm:prSet presAssocID="{4FB8D3F0-5BE5-49DC-9BCE-5D6476C5C3B3}" presName="text_3" presStyleLbl="node1" presStyleIdx="2" presStyleCnt="6">
        <dgm:presLayoutVars>
          <dgm:bulletEnabled val="1"/>
        </dgm:presLayoutVars>
      </dgm:prSet>
      <dgm:spPr/>
    </dgm:pt>
    <dgm:pt modelId="{FCAF475B-DF4A-4D9B-A5F5-C68FEACEA3A3}" type="pres">
      <dgm:prSet presAssocID="{4FB8D3F0-5BE5-49DC-9BCE-5D6476C5C3B3}" presName="accent_3" presStyleCnt="0"/>
      <dgm:spPr/>
    </dgm:pt>
    <dgm:pt modelId="{98D24A90-937F-4183-B8AC-CC4D07CF20E3}" type="pres">
      <dgm:prSet presAssocID="{4FB8D3F0-5BE5-49DC-9BCE-5D6476C5C3B3}" presName="accentRepeatNode" presStyleLbl="solidFgAcc1" presStyleIdx="2" presStyleCnt="6"/>
      <dgm:spPr/>
    </dgm:pt>
    <dgm:pt modelId="{8F2D9412-210C-4BB2-AA1F-E912C851CD6F}" type="pres">
      <dgm:prSet presAssocID="{8B20EC4F-7F5B-4C3A-9218-36C58A4AC0B5}" presName="text_4" presStyleLbl="node1" presStyleIdx="3" presStyleCnt="6" custLinFactNeighborX="90">
        <dgm:presLayoutVars>
          <dgm:bulletEnabled val="1"/>
        </dgm:presLayoutVars>
      </dgm:prSet>
      <dgm:spPr/>
    </dgm:pt>
    <dgm:pt modelId="{6A4DAD02-DC83-4BD6-A97F-871A7633B971}" type="pres">
      <dgm:prSet presAssocID="{8B20EC4F-7F5B-4C3A-9218-36C58A4AC0B5}" presName="accent_4" presStyleCnt="0"/>
      <dgm:spPr/>
    </dgm:pt>
    <dgm:pt modelId="{301573DD-3044-4D15-B63F-300DDC4AAA61}" type="pres">
      <dgm:prSet presAssocID="{8B20EC4F-7F5B-4C3A-9218-36C58A4AC0B5}" presName="accentRepeatNode" presStyleLbl="solidFgAcc1" presStyleIdx="3" presStyleCnt="6"/>
      <dgm:spPr/>
    </dgm:pt>
    <dgm:pt modelId="{DAB46482-F375-47C5-9015-D532893D246F}" type="pres">
      <dgm:prSet presAssocID="{74664BBD-F601-45C5-B837-6931F3F1EF8D}" presName="text_5" presStyleLbl="node1" presStyleIdx="4" presStyleCnt="6">
        <dgm:presLayoutVars>
          <dgm:bulletEnabled val="1"/>
        </dgm:presLayoutVars>
      </dgm:prSet>
      <dgm:spPr/>
    </dgm:pt>
    <dgm:pt modelId="{29A52966-1FC0-4E40-A14A-DFF1C61B146B}" type="pres">
      <dgm:prSet presAssocID="{74664BBD-F601-45C5-B837-6931F3F1EF8D}" presName="accent_5" presStyleCnt="0"/>
      <dgm:spPr/>
    </dgm:pt>
    <dgm:pt modelId="{43E4DA8C-35E8-479D-8053-CF9307840B61}" type="pres">
      <dgm:prSet presAssocID="{74664BBD-F601-45C5-B837-6931F3F1EF8D}" presName="accentRepeatNode" presStyleLbl="solidFgAcc1" presStyleIdx="4" presStyleCnt="6"/>
      <dgm:spPr/>
    </dgm:pt>
    <dgm:pt modelId="{69AD7543-09D5-4A1B-B12D-2260BA678966}" type="pres">
      <dgm:prSet presAssocID="{B7AE427C-3E67-47E5-9C61-0FB945EB03E7}" presName="text_6" presStyleLbl="node1" presStyleIdx="5" presStyleCnt="6">
        <dgm:presLayoutVars>
          <dgm:bulletEnabled val="1"/>
        </dgm:presLayoutVars>
      </dgm:prSet>
      <dgm:spPr/>
    </dgm:pt>
    <dgm:pt modelId="{61E64C6E-2D75-4A75-9748-EAE13C9B36CB}" type="pres">
      <dgm:prSet presAssocID="{B7AE427C-3E67-47E5-9C61-0FB945EB03E7}" presName="accent_6" presStyleCnt="0"/>
      <dgm:spPr/>
    </dgm:pt>
    <dgm:pt modelId="{C5CC80B6-C7CB-41A1-8453-96E22EEE955A}" type="pres">
      <dgm:prSet presAssocID="{B7AE427C-3E67-47E5-9C61-0FB945EB03E7}" presName="accentRepeatNode" presStyleLbl="solidFgAcc1" presStyleIdx="5" presStyleCnt="6"/>
      <dgm:spPr/>
    </dgm:pt>
  </dgm:ptLst>
  <dgm:cxnLst>
    <dgm:cxn modelId="{98774215-F7B1-428F-B9B9-8F045836A4DB}" srcId="{07ADCD79-41C1-472C-9EFA-5C1FE9819656}" destId="{B7AE427C-3E67-47E5-9C61-0FB945EB03E7}" srcOrd="5" destOrd="0" parTransId="{5F926F9A-1C42-4D55-89A6-1CA03865C1CB}" sibTransId="{0360DA69-708C-4DB1-BA70-84DF054734A5}"/>
    <dgm:cxn modelId="{243A3520-F838-49CE-A53C-D677C67FD452}" srcId="{07ADCD79-41C1-472C-9EFA-5C1FE9819656}" destId="{8B20EC4F-7F5B-4C3A-9218-36C58A4AC0B5}" srcOrd="3" destOrd="0" parTransId="{AD1DA494-EE24-4DF0-88CE-209F4A123DD2}" sibTransId="{E444F67A-B217-424D-90EC-0B35F77BD0F8}"/>
    <dgm:cxn modelId="{95E0E12E-74E0-4482-8B8E-8AB373AA1270}" type="presOf" srcId="{07ADCD79-41C1-472C-9EFA-5C1FE9819656}" destId="{737D5402-64D5-4546-B6A5-237AE7385554}" srcOrd="0" destOrd="0" presId="urn:microsoft.com/office/officeart/2008/layout/VerticalCurvedList"/>
    <dgm:cxn modelId="{E8C1B63A-CBCB-460F-B76E-86CB019B6B39}" type="presOf" srcId="{B7AE427C-3E67-47E5-9C61-0FB945EB03E7}" destId="{69AD7543-09D5-4A1B-B12D-2260BA678966}" srcOrd="0" destOrd="0" presId="urn:microsoft.com/office/officeart/2008/layout/VerticalCurvedList"/>
    <dgm:cxn modelId="{733B8D3F-4476-4306-8F63-18038F43079B}" srcId="{07ADCD79-41C1-472C-9EFA-5C1FE9819656}" destId="{74664BBD-F601-45C5-B837-6931F3F1EF8D}" srcOrd="4" destOrd="0" parTransId="{436D8BB5-7682-4643-B407-9290ED10F706}" sibTransId="{7CED8745-33D9-4C64-A905-403276811FCD}"/>
    <dgm:cxn modelId="{AEB33B62-93DF-450D-87DE-7D09D6406D35}" type="presOf" srcId="{CF4D8C6E-F979-4FCB-9FBC-60A1D55842CF}" destId="{A7633707-29F6-44AB-9144-9FD4D3452D55}" srcOrd="0" destOrd="0" presId="urn:microsoft.com/office/officeart/2008/layout/VerticalCurvedList"/>
    <dgm:cxn modelId="{57F1617E-65E6-4F16-B1BA-0997A66086DA}" type="presOf" srcId="{3AF46B32-AC3F-467C-AA18-E5393DAAC8A4}" destId="{DA1CB2F7-42BD-43DB-9D34-1A559D5608B8}" srcOrd="0" destOrd="0" presId="urn:microsoft.com/office/officeart/2008/layout/VerticalCurvedList"/>
    <dgm:cxn modelId="{C8219586-5A61-42C0-A7DB-9F7A9AE09370}" srcId="{07ADCD79-41C1-472C-9EFA-5C1FE9819656}" destId="{CF4D8C6E-F979-4FCB-9FBC-60A1D55842CF}" srcOrd="0" destOrd="0" parTransId="{E82653EE-3268-475F-B230-7AF930240DB6}" sibTransId="{BEAF4BF8-D59C-44FA-A088-0468940C6BEA}"/>
    <dgm:cxn modelId="{4E7BC8AD-EF95-44AF-AC60-1DE24DACDA5D}" type="presOf" srcId="{BEAF4BF8-D59C-44FA-A088-0468940C6BEA}" destId="{4E684228-B476-4F1E-A9CC-561A81A38337}" srcOrd="0" destOrd="0" presId="urn:microsoft.com/office/officeart/2008/layout/VerticalCurvedList"/>
    <dgm:cxn modelId="{36CB96AE-FE49-48E5-9D15-E4E0108B8603}" type="presOf" srcId="{4FB8D3F0-5BE5-49DC-9BCE-5D6476C5C3B3}" destId="{A966775C-DAAD-4353-BF1C-7FAE863BAE8A}" srcOrd="0" destOrd="0" presId="urn:microsoft.com/office/officeart/2008/layout/VerticalCurvedList"/>
    <dgm:cxn modelId="{E61DE7C7-C781-4ADB-8FBE-0432BB5C6CDB}" srcId="{07ADCD79-41C1-472C-9EFA-5C1FE9819656}" destId="{4FB8D3F0-5BE5-49DC-9BCE-5D6476C5C3B3}" srcOrd="2" destOrd="0" parTransId="{3BC70E93-462A-464A-B66B-417D06C14CAD}" sibTransId="{BACF00F4-F4EA-413D-AC9C-61B7401CD507}"/>
    <dgm:cxn modelId="{0D79E6CD-E999-467D-ABFD-437392ABD0B8}" srcId="{07ADCD79-41C1-472C-9EFA-5C1FE9819656}" destId="{3AF46B32-AC3F-467C-AA18-E5393DAAC8A4}" srcOrd="1" destOrd="0" parTransId="{7652E016-B1F2-4E23-A940-8E90A4CAD302}" sibTransId="{BA5BD6EF-3DC5-4921-B88F-CFD1C62C4583}"/>
    <dgm:cxn modelId="{B6C606F7-3AD0-4059-862E-4274E8B0EC77}" type="presOf" srcId="{8B20EC4F-7F5B-4C3A-9218-36C58A4AC0B5}" destId="{8F2D9412-210C-4BB2-AA1F-E912C851CD6F}" srcOrd="0" destOrd="0" presId="urn:microsoft.com/office/officeart/2008/layout/VerticalCurvedList"/>
    <dgm:cxn modelId="{273C16FE-3733-4066-B61B-41E4058E0F12}" type="presOf" srcId="{74664BBD-F601-45C5-B837-6931F3F1EF8D}" destId="{DAB46482-F375-47C5-9015-D532893D246F}" srcOrd="0" destOrd="0" presId="urn:microsoft.com/office/officeart/2008/layout/VerticalCurvedList"/>
    <dgm:cxn modelId="{CE97C386-E16F-4C7C-9313-89FE2F48FD96}" type="presParOf" srcId="{737D5402-64D5-4546-B6A5-237AE7385554}" destId="{59C342E3-BD8B-4D4D-BE66-614BB6FFA9B8}" srcOrd="0" destOrd="0" presId="urn:microsoft.com/office/officeart/2008/layout/VerticalCurvedList"/>
    <dgm:cxn modelId="{58DDED1A-58B4-4068-AF72-CBE759CC2691}" type="presParOf" srcId="{59C342E3-BD8B-4D4D-BE66-614BB6FFA9B8}" destId="{169CF4BD-9098-441A-9E7E-92B1C6D5765C}" srcOrd="0" destOrd="0" presId="urn:microsoft.com/office/officeart/2008/layout/VerticalCurvedList"/>
    <dgm:cxn modelId="{7429C22F-C1BB-49B3-A631-0451BAAF0D39}" type="presParOf" srcId="{169CF4BD-9098-441A-9E7E-92B1C6D5765C}" destId="{18DDE36E-E848-4269-BCA1-65EE739BA0CA}" srcOrd="0" destOrd="0" presId="urn:microsoft.com/office/officeart/2008/layout/VerticalCurvedList"/>
    <dgm:cxn modelId="{2733A781-B2BB-4926-B2F5-AD627DC9C671}" type="presParOf" srcId="{169CF4BD-9098-441A-9E7E-92B1C6D5765C}" destId="{4E684228-B476-4F1E-A9CC-561A81A38337}" srcOrd="1" destOrd="0" presId="urn:microsoft.com/office/officeart/2008/layout/VerticalCurvedList"/>
    <dgm:cxn modelId="{C6FD9D80-906E-474B-874F-75AFAE761135}" type="presParOf" srcId="{169CF4BD-9098-441A-9E7E-92B1C6D5765C}" destId="{8565FED8-618E-4FE1-A51B-F41503A54751}" srcOrd="2" destOrd="0" presId="urn:microsoft.com/office/officeart/2008/layout/VerticalCurvedList"/>
    <dgm:cxn modelId="{EC07757A-D073-40A2-8AC8-F8EBF8C2E17A}" type="presParOf" srcId="{169CF4BD-9098-441A-9E7E-92B1C6D5765C}" destId="{6C017843-1715-4703-92D2-F8338A4EE95C}" srcOrd="3" destOrd="0" presId="urn:microsoft.com/office/officeart/2008/layout/VerticalCurvedList"/>
    <dgm:cxn modelId="{346F59EB-0C83-475D-AAD8-3DCA546E5FBD}" type="presParOf" srcId="{59C342E3-BD8B-4D4D-BE66-614BB6FFA9B8}" destId="{A7633707-29F6-44AB-9144-9FD4D3452D55}" srcOrd="1" destOrd="0" presId="urn:microsoft.com/office/officeart/2008/layout/VerticalCurvedList"/>
    <dgm:cxn modelId="{9AC813CB-D82A-415B-8CD3-5A1927BD706B}" type="presParOf" srcId="{59C342E3-BD8B-4D4D-BE66-614BB6FFA9B8}" destId="{915F4CAA-3D48-4D8C-8CAB-A52FDE6343FC}" srcOrd="2" destOrd="0" presId="urn:microsoft.com/office/officeart/2008/layout/VerticalCurvedList"/>
    <dgm:cxn modelId="{C755D51F-6292-422A-985D-76994417ADBC}" type="presParOf" srcId="{915F4CAA-3D48-4D8C-8CAB-A52FDE6343FC}" destId="{56CC989C-6CC3-4AF0-BF54-78DB0B73E859}" srcOrd="0" destOrd="0" presId="urn:microsoft.com/office/officeart/2008/layout/VerticalCurvedList"/>
    <dgm:cxn modelId="{A4B0456E-912C-4003-B3A7-7F6C60048D14}" type="presParOf" srcId="{59C342E3-BD8B-4D4D-BE66-614BB6FFA9B8}" destId="{DA1CB2F7-42BD-43DB-9D34-1A559D5608B8}" srcOrd="3" destOrd="0" presId="urn:microsoft.com/office/officeart/2008/layout/VerticalCurvedList"/>
    <dgm:cxn modelId="{E123A9C6-8525-4724-9258-423CCE5000EE}" type="presParOf" srcId="{59C342E3-BD8B-4D4D-BE66-614BB6FFA9B8}" destId="{6EABDB57-F6A0-43C9-9A3E-3B2D6DC9C571}" srcOrd="4" destOrd="0" presId="urn:microsoft.com/office/officeart/2008/layout/VerticalCurvedList"/>
    <dgm:cxn modelId="{32FA8578-8873-484B-AF69-2F5AD2717789}" type="presParOf" srcId="{6EABDB57-F6A0-43C9-9A3E-3B2D6DC9C571}" destId="{488616A6-72B2-40E7-BE17-479AE07EC151}" srcOrd="0" destOrd="0" presId="urn:microsoft.com/office/officeart/2008/layout/VerticalCurvedList"/>
    <dgm:cxn modelId="{FFE9EAC1-0486-4C58-AF13-414600DAB7D4}" type="presParOf" srcId="{59C342E3-BD8B-4D4D-BE66-614BB6FFA9B8}" destId="{A966775C-DAAD-4353-BF1C-7FAE863BAE8A}" srcOrd="5" destOrd="0" presId="urn:microsoft.com/office/officeart/2008/layout/VerticalCurvedList"/>
    <dgm:cxn modelId="{B42FDCFF-2724-4FD5-8D9F-08FE889D77EE}" type="presParOf" srcId="{59C342E3-BD8B-4D4D-BE66-614BB6FFA9B8}" destId="{FCAF475B-DF4A-4D9B-A5F5-C68FEACEA3A3}" srcOrd="6" destOrd="0" presId="urn:microsoft.com/office/officeart/2008/layout/VerticalCurvedList"/>
    <dgm:cxn modelId="{C3E2FF4E-ADA5-42F6-8169-3D5D70C8EFD1}" type="presParOf" srcId="{FCAF475B-DF4A-4D9B-A5F5-C68FEACEA3A3}" destId="{98D24A90-937F-4183-B8AC-CC4D07CF20E3}" srcOrd="0" destOrd="0" presId="urn:microsoft.com/office/officeart/2008/layout/VerticalCurvedList"/>
    <dgm:cxn modelId="{1CFF80B0-015F-40E7-9B3D-074B806F00F8}" type="presParOf" srcId="{59C342E3-BD8B-4D4D-BE66-614BB6FFA9B8}" destId="{8F2D9412-210C-4BB2-AA1F-E912C851CD6F}" srcOrd="7" destOrd="0" presId="urn:microsoft.com/office/officeart/2008/layout/VerticalCurvedList"/>
    <dgm:cxn modelId="{8DCA2FE5-4C69-4C91-BE1D-AD9B98BE7866}" type="presParOf" srcId="{59C342E3-BD8B-4D4D-BE66-614BB6FFA9B8}" destId="{6A4DAD02-DC83-4BD6-A97F-871A7633B971}" srcOrd="8" destOrd="0" presId="urn:microsoft.com/office/officeart/2008/layout/VerticalCurvedList"/>
    <dgm:cxn modelId="{EFE360D6-0D71-40A1-8127-01BF65ECBC85}" type="presParOf" srcId="{6A4DAD02-DC83-4BD6-A97F-871A7633B971}" destId="{301573DD-3044-4D15-B63F-300DDC4AAA61}" srcOrd="0" destOrd="0" presId="urn:microsoft.com/office/officeart/2008/layout/VerticalCurvedList"/>
    <dgm:cxn modelId="{87C93E1C-CD45-475F-8C17-E46C392B7DB7}" type="presParOf" srcId="{59C342E3-BD8B-4D4D-BE66-614BB6FFA9B8}" destId="{DAB46482-F375-47C5-9015-D532893D246F}" srcOrd="9" destOrd="0" presId="urn:microsoft.com/office/officeart/2008/layout/VerticalCurvedList"/>
    <dgm:cxn modelId="{88A11438-9E5B-4C75-AD13-C314AB6B8A24}" type="presParOf" srcId="{59C342E3-BD8B-4D4D-BE66-614BB6FFA9B8}" destId="{29A52966-1FC0-4E40-A14A-DFF1C61B146B}" srcOrd="10" destOrd="0" presId="urn:microsoft.com/office/officeart/2008/layout/VerticalCurvedList"/>
    <dgm:cxn modelId="{E483736E-8E6F-4088-AB32-E659ACC6F951}" type="presParOf" srcId="{29A52966-1FC0-4E40-A14A-DFF1C61B146B}" destId="{43E4DA8C-35E8-479D-8053-CF9307840B61}" srcOrd="0" destOrd="0" presId="urn:microsoft.com/office/officeart/2008/layout/VerticalCurvedList"/>
    <dgm:cxn modelId="{22E4EBB5-EBF3-472A-BA20-4A1A58F30CDF}" type="presParOf" srcId="{59C342E3-BD8B-4D4D-BE66-614BB6FFA9B8}" destId="{69AD7543-09D5-4A1B-B12D-2260BA678966}" srcOrd="11" destOrd="0" presId="urn:microsoft.com/office/officeart/2008/layout/VerticalCurvedList"/>
    <dgm:cxn modelId="{E37176E7-F617-4721-AC24-9E147EF64784}" type="presParOf" srcId="{59C342E3-BD8B-4D4D-BE66-614BB6FFA9B8}" destId="{61E64C6E-2D75-4A75-9748-EAE13C9B36CB}" srcOrd="12" destOrd="0" presId="urn:microsoft.com/office/officeart/2008/layout/VerticalCurvedList"/>
    <dgm:cxn modelId="{F52256B6-11DF-418D-BD7F-437BC22CB382}" type="presParOf" srcId="{61E64C6E-2D75-4A75-9748-EAE13C9B36CB}" destId="{C5CC80B6-C7CB-41A1-8453-96E22EEE95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7C56DE-FF81-479E-A431-69D91BE5A05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BFD05A-D52A-457C-8A2C-644A05A3347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High bank tax rate</a:t>
          </a:r>
          <a:endParaRPr lang="en-US" dirty="0"/>
        </a:p>
      </dgm:t>
    </dgm:pt>
    <dgm:pt modelId="{652FFD22-B1B2-4CEF-B196-642133184E6B}" type="parTrans" cxnId="{F49FE816-CEA9-461A-9A77-A4A251C3CB94}">
      <dgm:prSet/>
      <dgm:spPr/>
      <dgm:t>
        <a:bodyPr/>
        <a:lstStyle/>
        <a:p>
          <a:endParaRPr lang="en-US"/>
        </a:p>
      </dgm:t>
    </dgm:pt>
    <dgm:pt modelId="{19EC6EE1-7461-4813-B452-212B3ACCC938}" type="sibTrans" cxnId="{F49FE816-CEA9-461A-9A77-A4A251C3CB94}">
      <dgm:prSet/>
      <dgm:spPr/>
      <dgm:t>
        <a:bodyPr/>
        <a:lstStyle/>
        <a:p>
          <a:endParaRPr lang="en-US"/>
        </a:p>
      </dgm:t>
    </dgm:pt>
    <dgm:pt modelId="{DDE33BAD-3E92-4783-86BE-56680FA0C9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Land Use Conflicts</a:t>
          </a:r>
          <a:endParaRPr lang="en-US" dirty="0"/>
        </a:p>
      </dgm:t>
    </dgm:pt>
    <dgm:pt modelId="{128D1D4A-6F79-474F-8120-221A4B08E7C5}" type="parTrans" cxnId="{B5D67D48-C98B-4FE0-B331-84979E711291}">
      <dgm:prSet/>
      <dgm:spPr/>
      <dgm:t>
        <a:bodyPr/>
        <a:lstStyle/>
        <a:p>
          <a:endParaRPr lang="en-US"/>
        </a:p>
      </dgm:t>
    </dgm:pt>
    <dgm:pt modelId="{09CC4786-175D-4938-BEA8-027B9A159753}" type="sibTrans" cxnId="{B5D67D48-C98B-4FE0-B331-84979E711291}">
      <dgm:prSet/>
      <dgm:spPr/>
      <dgm:t>
        <a:bodyPr/>
        <a:lstStyle/>
        <a:p>
          <a:endParaRPr lang="en-US"/>
        </a:p>
      </dgm:t>
    </dgm:pt>
    <dgm:pt modelId="{320D0FB8-015F-47B8-B026-2DEE3EE4862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Maintenance Issues</a:t>
          </a:r>
          <a:endParaRPr lang="en-US" dirty="0"/>
        </a:p>
      </dgm:t>
    </dgm:pt>
    <dgm:pt modelId="{8C9343F5-282F-44AB-A273-8B5ED31B0D1F}" type="parTrans" cxnId="{DA08E20E-4BAE-4E53-91F7-20569F0939B4}">
      <dgm:prSet/>
      <dgm:spPr/>
      <dgm:t>
        <a:bodyPr/>
        <a:lstStyle/>
        <a:p>
          <a:endParaRPr lang="en-US"/>
        </a:p>
      </dgm:t>
    </dgm:pt>
    <dgm:pt modelId="{1BFFAAD9-1F4E-483A-9072-5F78CD4269E6}" type="sibTrans" cxnId="{DA08E20E-4BAE-4E53-91F7-20569F0939B4}">
      <dgm:prSet/>
      <dgm:spPr/>
      <dgm:t>
        <a:bodyPr/>
        <a:lstStyle/>
        <a:p>
          <a:endParaRPr lang="en-US"/>
        </a:p>
      </dgm:t>
    </dgm:pt>
    <dgm:pt modelId="{2BE8AF8D-8E1E-498A-B454-63298D0B1C2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Grid Integration</a:t>
          </a:r>
          <a:endParaRPr lang="en-US" dirty="0"/>
        </a:p>
      </dgm:t>
    </dgm:pt>
    <dgm:pt modelId="{8ACD406B-4C44-4F93-9865-EA8607C9466A}" type="parTrans" cxnId="{167FC7BC-3CE6-4AE2-8A71-0F188317AA42}">
      <dgm:prSet/>
      <dgm:spPr/>
      <dgm:t>
        <a:bodyPr/>
        <a:lstStyle/>
        <a:p>
          <a:endParaRPr lang="en-US"/>
        </a:p>
      </dgm:t>
    </dgm:pt>
    <dgm:pt modelId="{FCFC13CD-4BBE-46AE-BD7F-86124FA68550}" type="sibTrans" cxnId="{167FC7BC-3CE6-4AE2-8A71-0F188317AA42}">
      <dgm:prSet/>
      <dgm:spPr/>
      <dgm:t>
        <a:bodyPr/>
        <a:lstStyle/>
        <a:p>
          <a:endParaRPr lang="en-US"/>
        </a:p>
      </dgm:t>
    </dgm:pt>
    <dgm:pt modelId="{971209A8-8B79-4423-B987-47266A5AAF3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Limited Awareness</a:t>
          </a:r>
          <a:endParaRPr lang="en-US" dirty="0"/>
        </a:p>
      </dgm:t>
    </dgm:pt>
    <dgm:pt modelId="{FDA0DC2C-18C4-4834-BF87-49D612BCA93E}" type="parTrans" cxnId="{682A1EF9-03E5-4C7C-8F92-835D4E782B20}">
      <dgm:prSet/>
      <dgm:spPr/>
      <dgm:t>
        <a:bodyPr/>
        <a:lstStyle/>
        <a:p>
          <a:endParaRPr lang="en-US"/>
        </a:p>
      </dgm:t>
    </dgm:pt>
    <dgm:pt modelId="{8334A9B3-F61E-4826-9AE1-9F6B17EF9113}" type="sibTrans" cxnId="{682A1EF9-03E5-4C7C-8F92-835D4E782B20}">
      <dgm:prSet/>
      <dgm:spPr/>
      <dgm:t>
        <a:bodyPr/>
        <a:lstStyle/>
        <a:p>
          <a:endParaRPr lang="en-US"/>
        </a:p>
      </dgm:t>
    </dgm:pt>
    <dgm:pt modelId="{216AFAC9-0C1A-4E15-B531-5A179FB627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Preference for Solar Energy</a:t>
          </a:r>
          <a:endParaRPr lang="en-US" dirty="0"/>
        </a:p>
      </dgm:t>
    </dgm:pt>
    <dgm:pt modelId="{B2FDB679-B46B-457C-9117-09AE4B8FBC08}" type="parTrans" cxnId="{E1B336C5-DAEF-43FA-A500-1F40464A5D7E}">
      <dgm:prSet/>
      <dgm:spPr/>
      <dgm:t>
        <a:bodyPr/>
        <a:lstStyle/>
        <a:p>
          <a:endParaRPr lang="en-US"/>
        </a:p>
      </dgm:t>
    </dgm:pt>
    <dgm:pt modelId="{C1192512-A64B-4EEE-AEFF-05DE23ED5D88}" type="sibTrans" cxnId="{E1B336C5-DAEF-43FA-A500-1F40464A5D7E}">
      <dgm:prSet/>
      <dgm:spPr/>
      <dgm:t>
        <a:bodyPr/>
        <a:lstStyle/>
        <a:p>
          <a:endParaRPr lang="en-US"/>
        </a:p>
      </dgm:t>
    </dgm:pt>
    <dgm:pt modelId="{1BBFC94E-5532-4CB3-8F30-0BE24656A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energy price</a:t>
          </a:r>
        </a:p>
      </dgm:t>
    </dgm:pt>
    <dgm:pt modelId="{EEECDEC7-249F-435D-BC60-796A5A3B6C07}" type="parTrans" cxnId="{2A14AAA4-B2F3-47FA-8523-F760E037C5E3}">
      <dgm:prSet/>
      <dgm:spPr/>
      <dgm:t>
        <a:bodyPr/>
        <a:lstStyle/>
        <a:p>
          <a:endParaRPr lang="LID4096"/>
        </a:p>
      </dgm:t>
    </dgm:pt>
    <dgm:pt modelId="{AA410798-D0F4-456F-8FE9-77EC2EC0CA3E}" type="sibTrans" cxnId="{2A14AAA4-B2F3-47FA-8523-F760E037C5E3}">
      <dgm:prSet/>
      <dgm:spPr/>
      <dgm:t>
        <a:bodyPr/>
        <a:lstStyle/>
        <a:p>
          <a:endParaRPr lang="LID4096"/>
        </a:p>
      </dgm:t>
    </dgm:pt>
    <dgm:pt modelId="{E568D35F-A43D-4BFF-8163-D4BD6B898EFB}" type="pres">
      <dgm:prSet presAssocID="{577C56DE-FF81-479E-A431-69D91BE5A05C}" presName="root" presStyleCnt="0">
        <dgm:presLayoutVars>
          <dgm:dir/>
          <dgm:resizeHandles val="exact"/>
        </dgm:presLayoutVars>
      </dgm:prSet>
      <dgm:spPr/>
    </dgm:pt>
    <dgm:pt modelId="{FA97DBF3-8864-4CB5-9E3E-D4BFEE2BF185}" type="pres">
      <dgm:prSet presAssocID="{9FBFD05A-D52A-457C-8A2C-644A05A33476}" presName="compNode" presStyleCnt="0"/>
      <dgm:spPr/>
    </dgm:pt>
    <dgm:pt modelId="{CEDD30A9-CDCB-4623-BA43-C9E6C6F880C4}" type="pres">
      <dgm:prSet presAssocID="{9FBFD05A-D52A-457C-8A2C-644A05A33476}" presName="iconRect" presStyleLbl="node1" presStyleIdx="0" presStyleCnt="7" custLinFactX="266978" custLinFactY="100000" custLinFactNeighborX="300000" custLinFactNeighborY="189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C07FC1-528D-4604-8729-F1819F4CDFDD}" type="pres">
      <dgm:prSet presAssocID="{9FBFD05A-D52A-457C-8A2C-644A05A33476}" presName="spaceRect" presStyleCnt="0"/>
      <dgm:spPr/>
    </dgm:pt>
    <dgm:pt modelId="{A63C4E7E-61D1-435A-9A2E-CFB44C1C0660}" type="pres">
      <dgm:prSet presAssocID="{9FBFD05A-D52A-457C-8A2C-644A05A33476}" presName="textRect" presStyleLbl="revTx" presStyleIdx="0" presStyleCnt="7" custLinFactX="195241" custLinFactY="117704" custLinFactNeighborX="200000" custLinFactNeighborY="200000">
        <dgm:presLayoutVars>
          <dgm:chMax val="1"/>
          <dgm:chPref val="1"/>
        </dgm:presLayoutVars>
      </dgm:prSet>
      <dgm:spPr/>
    </dgm:pt>
    <dgm:pt modelId="{22D7F820-6429-4E19-B06A-F5C4E2AC653B}" type="pres">
      <dgm:prSet presAssocID="{19EC6EE1-7461-4813-B452-212B3ACCC938}" presName="sibTrans" presStyleCnt="0"/>
      <dgm:spPr/>
    </dgm:pt>
    <dgm:pt modelId="{E96B6EB0-1714-4D94-8D3F-26EC417525F1}" type="pres">
      <dgm:prSet presAssocID="{DDE33BAD-3E92-4783-86BE-56680FA0C97B}" presName="compNode" presStyleCnt="0"/>
      <dgm:spPr/>
    </dgm:pt>
    <dgm:pt modelId="{E02C8AC9-5A3F-41CE-9952-6158F4C898BD}" type="pres">
      <dgm:prSet presAssocID="{DDE33BAD-3E92-4783-86BE-56680FA0C97B}" presName="iconRect" presStyleLbl="node1" presStyleIdx="1" presStyleCnt="7" custLinFactX="-93215" custLinFactNeighborX="-100000" custLinFactNeighborY="412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CA20812-532D-4847-B183-E26DF9F7B424}" type="pres">
      <dgm:prSet presAssocID="{DDE33BAD-3E92-4783-86BE-56680FA0C97B}" presName="spaceRect" presStyleCnt="0"/>
      <dgm:spPr/>
    </dgm:pt>
    <dgm:pt modelId="{F62123E9-7AC4-4C9E-9903-5956838E7B33}" type="pres">
      <dgm:prSet presAssocID="{DDE33BAD-3E92-4783-86BE-56680FA0C97B}" presName="textRect" presStyleLbl="revTx" presStyleIdx="1" presStyleCnt="7" custLinFactNeighborX="-86947" custLinFactNeighborY="2706">
        <dgm:presLayoutVars>
          <dgm:chMax val="1"/>
          <dgm:chPref val="1"/>
        </dgm:presLayoutVars>
      </dgm:prSet>
      <dgm:spPr/>
    </dgm:pt>
    <dgm:pt modelId="{3483CCCA-E623-49A9-893F-35B2ECE1E800}" type="pres">
      <dgm:prSet presAssocID="{09CC4786-175D-4938-BEA8-027B9A159753}" presName="sibTrans" presStyleCnt="0"/>
      <dgm:spPr/>
    </dgm:pt>
    <dgm:pt modelId="{09BC35E1-FCDA-45A4-9EBA-961011CD5E43}" type="pres">
      <dgm:prSet presAssocID="{320D0FB8-015F-47B8-B026-2DEE3EE4862B}" presName="compNode" presStyleCnt="0"/>
      <dgm:spPr/>
    </dgm:pt>
    <dgm:pt modelId="{A2CF1420-80D1-4117-BFD1-49621C652C8B}" type="pres">
      <dgm:prSet presAssocID="{320D0FB8-015F-47B8-B026-2DEE3EE4862B}" presName="iconRect" presStyleLbl="node1" presStyleIdx="2" presStyleCnt="7" custLinFactX="-40767" custLinFactNeighborX="-100000" custLinFactNeighborY="143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27E9D22-BEE0-4C04-8F7A-2749C79EBF2D}" type="pres">
      <dgm:prSet presAssocID="{320D0FB8-015F-47B8-B026-2DEE3EE4862B}" presName="spaceRect" presStyleCnt="0"/>
      <dgm:spPr/>
    </dgm:pt>
    <dgm:pt modelId="{A32D6746-8A6F-44AA-B79D-1A4B9D9F900B}" type="pres">
      <dgm:prSet presAssocID="{320D0FB8-015F-47B8-B026-2DEE3EE4862B}" presName="textRect" presStyleLbl="revTx" presStyleIdx="2" presStyleCnt="7" custLinFactNeighborX="-60999" custLinFactNeighborY="7332">
        <dgm:presLayoutVars>
          <dgm:chMax val="1"/>
          <dgm:chPref val="1"/>
        </dgm:presLayoutVars>
      </dgm:prSet>
      <dgm:spPr/>
    </dgm:pt>
    <dgm:pt modelId="{1CB9A340-136F-47C0-9078-298BDBF39D92}" type="pres">
      <dgm:prSet presAssocID="{1BFFAAD9-1F4E-483A-9072-5F78CD4269E6}" presName="sibTrans" presStyleCnt="0"/>
      <dgm:spPr/>
    </dgm:pt>
    <dgm:pt modelId="{13FBC46B-01D4-4745-9EEF-A674DA1A0D97}" type="pres">
      <dgm:prSet presAssocID="{2BE8AF8D-8E1E-498A-B454-63298D0B1C27}" presName="compNode" presStyleCnt="0"/>
      <dgm:spPr/>
    </dgm:pt>
    <dgm:pt modelId="{4420C23A-9DD6-4B7F-8293-1D7D88D00417}" type="pres">
      <dgm:prSet presAssocID="{2BE8AF8D-8E1E-498A-B454-63298D0B1C27}" presName="iconRect" presStyleLbl="node1" presStyleIdx="3" presStyleCnt="7" custLinFactNeighborX="-72990" custLinFactNeighborY="257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816AA0C-D0CC-4297-8CAF-5D8A286F5850}" type="pres">
      <dgm:prSet presAssocID="{2BE8AF8D-8E1E-498A-B454-63298D0B1C27}" presName="spaceRect" presStyleCnt="0"/>
      <dgm:spPr/>
    </dgm:pt>
    <dgm:pt modelId="{016F8F40-A366-476F-8383-6260CFAD9140}" type="pres">
      <dgm:prSet presAssocID="{2BE8AF8D-8E1E-498A-B454-63298D0B1C27}" presName="textRect" presStyleLbl="revTx" presStyleIdx="3" presStyleCnt="7" custLinFactNeighborX="-31685" custLinFactNeighborY="5865">
        <dgm:presLayoutVars>
          <dgm:chMax val="1"/>
          <dgm:chPref val="1"/>
        </dgm:presLayoutVars>
      </dgm:prSet>
      <dgm:spPr/>
    </dgm:pt>
    <dgm:pt modelId="{1622F6E4-FE86-424D-9581-3153BA5BCB3D}" type="pres">
      <dgm:prSet presAssocID="{FCFC13CD-4BBE-46AE-BD7F-86124FA68550}" presName="sibTrans" presStyleCnt="0"/>
      <dgm:spPr/>
    </dgm:pt>
    <dgm:pt modelId="{60ED8526-17E2-4F7B-BF2D-F338B9BC2E16}" type="pres">
      <dgm:prSet presAssocID="{971209A8-8B79-4423-B987-47266A5AAF36}" presName="compNode" presStyleCnt="0"/>
      <dgm:spPr/>
    </dgm:pt>
    <dgm:pt modelId="{B6F1F42C-35B5-4055-8E5D-AA3621F3EF0F}" type="pres">
      <dgm:prSet presAssocID="{971209A8-8B79-4423-B987-47266A5AAF36}" presName="iconRect" presStyleLbl="node1" presStyleIdx="4" presStyleCnt="7" custLinFactNeighborX="-44316" custLinFactNeighborY="2863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A7467B-C71B-4060-A89A-3934D7B86C8D}" type="pres">
      <dgm:prSet presAssocID="{971209A8-8B79-4423-B987-47266A5AAF36}" presName="spaceRect" presStyleCnt="0"/>
      <dgm:spPr/>
    </dgm:pt>
    <dgm:pt modelId="{C7267A84-41E5-4595-9196-3A83575052B0}" type="pres">
      <dgm:prSet presAssocID="{971209A8-8B79-4423-B987-47266A5AAF36}" presName="textRect" presStyleLbl="revTx" presStyleIdx="4" presStyleCnt="7" custLinFactNeighborX="-20446" custLinFactNeighborY="5865">
        <dgm:presLayoutVars>
          <dgm:chMax val="1"/>
          <dgm:chPref val="1"/>
        </dgm:presLayoutVars>
      </dgm:prSet>
      <dgm:spPr/>
    </dgm:pt>
    <dgm:pt modelId="{520690E1-DBC6-44AA-AF41-C4221D364E63}" type="pres">
      <dgm:prSet presAssocID="{8334A9B3-F61E-4826-9AE1-9F6B17EF9113}" presName="sibTrans" presStyleCnt="0"/>
      <dgm:spPr/>
    </dgm:pt>
    <dgm:pt modelId="{F9C903E4-7731-4CB7-BCC6-E8B524385E30}" type="pres">
      <dgm:prSet presAssocID="{216AFAC9-0C1A-4E15-B531-5A179FB62744}" presName="compNode" presStyleCnt="0"/>
      <dgm:spPr/>
    </dgm:pt>
    <dgm:pt modelId="{7B6D691C-73CD-4708-9F72-5577D091FBA1}" type="pres">
      <dgm:prSet presAssocID="{216AFAC9-0C1A-4E15-B531-5A179FB62744}" presName="iconRect" presStyleLbl="node1" presStyleIdx="5" presStyleCnt="7" custLinFactX="-72048" custLinFactNeighborX="-100000" custLinFactNeighborY="-782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7DFC6687-09DE-491D-AC2C-1ED64EAB45F6}" type="pres">
      <dgm:prSet presAssocID="{216AFAC9-0C1A-4E15-B531-5A179FB62744}" presName="spaceRect" presStyleCnt="0"/>
      <dgm:spPr/>
    </dgm:pt>
    <dgm:pt modelId="{CF92D8EE-B526-408C-A897-F6825DB1D321}" type="pres">
      <dgm:prSet presAssocID="{216AFAC9-0C1A-4E15-B531-5A179FB62744}" presName="textRect" presStyleLbl="revTx" presStyleIdx="5" presStyleCnt="7" custLinFactNeighborX="-75076" custLinFactNeighborY="-5865">
        <dgm:presLayoutVars>
          <dgm:chMax val="1"/>
          <dgm:chPref val="1"/>
        </dgm:presLayoutVars>
      </dgm:prSet>
      <dgm:spPr/>
    </dgm:pt>
    <dgm:pt modelId="{2AE07041-0883-4F61-AA38-3DF033D0F2EB}" type="pres">
      <dgm:prSet presAssocID="{C1192512-A64B-4EEE-AEFF-05DE23ED5D88}" presName="sibTrans" presStyleCnt="0"/>
      <dgm:spPr/>
    </dgm:pt>
    <dgm:pt modelId="{578F6349-827A-4DB7-9B46-4C3BC5673B00}" type="pres">
      <dgm:prSet presAssocID="{1BBFC94E-5532-4CB3-8F30-0BE24656AC6B}" presName="compNode" presStyleCnt="0"/>
      <dgm:spPr/>
    </dgm:pt>
    <dgm:pt modelId="{64C90F2C-A19B-4001-9E7E-640ECE1FA8E3}" type="pres">
      <dgm:prSet presAssocID="{1BBFC94E-5532-4CB3-8F30-0BE24656AC6B}" presName="iconRect" presStyleLbl="node1" presStyleIdx="6" presStyleCnt="7" custLinFactX="100000" custLinFactNeighborX="121255" custLinFactNeighborY="1173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B9F4476-C76D-448C-9E3F-E283F8766E83}" type="pres">
      <dgm:prSet presAssocID="{1BBFC94E-5532-4CB3-8F30-0BE24656AC6B}" presName="spaceRect" presStyleCnt="0"/>
      <dgm:spPr/>
    </dgm:pt>
    <dgm:pt modelId="{F291533C-103D-4046-82E3-CB3631C81A1B}" type="pres">
      <dgm:prSet presAssocID="{1BBFC94E-5532-4CB3-8F30-0BE24656AC6B}" presName="textRect" presStyleLbl="revTx" presStyleIdx="6" presStyleCnt="7" custLinFactNeighborX="-35192" custLinFactNeighborY="-4399">
        <dgm:presLayoutVars>
          <dgm:chMax val="1"/>
          <dgm:chPref val="1"/>
        </dgm:presLayoutVars>
      </dgm:prSet>
      <dgm:spPr/>
    </dgm:pt>
  </dgm:ptLst>
  <dgm:cxnLst>
    <dgm:cxn modelId="{F3666204-19C5-4C83-AD2C-CCDEE8F35A41}" type="presOf" srcId="{9FBFD05A-D52A-457C-8A2C-644A05A33476}" destId="{A63C4E7E-61D1-435A-9A2E-CFB44C1C0660}" srcOrd="0" destOrd="0" presId="urn:microsoft.com/office/officeart/2018/2/layout/IconLabelList"/>
    <dgm:cxn modelId="{FD8FE404-BFFF-4CAE-89C3-20DC3275668E}" type="presOf" srcId="{971209A8-8B79-4423-B987-47266A5AAF36}" destId="{C7267A84-41E5-4595-9196-3A83575052B0}" srcOrd="0" destOrd="0" presId="urn:microsoft.com/office/officeart/2018/2/layout/IconLabelList"/>
    <dgm:cxn modelId="{DA08E20E-4BAE-4E53-91F7-20569F0939B4}" srcId="{577C56DE-FF81-479E-A431-69D91BE5A05C}" destId="{320D0FB8-015F-47B8-B026-2DEE3EE4862B}" srcOrd="2" destOrd="0" parTransId="{8C9343F5-282F-44AB-A273-8B5ED31B0D1F}" sibTransId="{1BFFAAD9-1F4E-483A-9072-5F78CD4269E6}"/>
    <dgm:cxn modelId="{5B3D2113-AA99-4106-9CD9-BEE18F7F141F}" type="presOf" srcId="{320D0FB8-015F-47B8-B026-2DEE3EE4862B}" destId="{A32D6746-8A6F-44AA-B79D-1A4B9D9F900B}" srcOrd="0" destOrd="0" presId="urn:microsoft.com/office/officeart/2018/2/layout/IconLabelList"/>
    <dgm:cxn modelId="{F49FE816-CEA9-461A-9A77-A4A251C3CB94}" srcId="{577C56DE-FF81-479E-A431-69D91BE5A05C}" destId="{9FBFD05A-D52A-457C-8A2C-644A05A33476}" srcOrd="0" destOrd="0" parTransId="{652FFD22-B1B2-4CEF-B196-642133184E6B}" sibTransId="{19EC6EE1-7461-4813-B452-212B3ACCC938}"/>
    <dgm:cxn modelId="{A7F49120-CE96-43BF-8BAD-F06BAEAF1382}" type="presOf" srcId="{2BE8AF8D-8E1E-498A-B454-63298D0B1C27}" destId="{016F8F40-A366-476F-8383-6260CFAD9140}" srcOrd="0" destOrd="0" presId="urn:microsoft.com/office/officeart/2018/2/layout/IconLabelList"/>
    <dgm:cxn modelId="{E0438E39-4729-4075-AACF-EE9B33091A2C}" type="presOf" srcId="{216AFAC9-0C1A-4E15-B531-5A179FB62744}" destId="{CF92D8EE-B526-408C-A897-F6825DB1D321}" srcOrd="0" destOrd="0" presId="urn:microsoft.com/office/officeart/2018/2/layout/IconLabelList"/>
    <dgm:cxn modelId="{B5D67D48-C98B-4FE0-B331-84979E711291}" srcId="{577C56DE-FF81-479E-A431-69D91BE5A05C}" destId="{DDE33BAD-3E92-4783-86BE-56680FA0C97B}" srcOrd="1" destOrd="0" parTransId="{128D1D4A-6F79-474F-8120-221A4B08E7C5}" sibTransId="{09CC4786-175D-4938-BEA8-027B9A159753}"/>
    <dgm:cxn modelId="{5DB8F271-D981-4637-A818-94976B825B04}" type="presOf" srcId="{1BBFC94E-5532-4CB3-8F30-0BE24656AC6B}" destId="{F291533C-103D-4046-82E3-CB3631C81A1B}" srcOrd="0" destOrd="0" presId="urn:microsoft.com/office/officeart/2018/2/layout/IconLabelList"/>
    <dgm:cxn modelId="{F0993C88-70DE-4C2C-9D10-DB24F1803890}" type="presOf" srcId="{DDE33BAD-3E92-4783-86BE-56680FA0C97B}" destId="{F62123E9-7AC4-4C9E-9903-5956838E7B33}" srcOrd="0" destOrd="0" presId="urn:microsoft.com/office/officeart/2018/2/layout/IconLabelList"/>
    <dgm:cxn modelId="{B7F3BC9E-29AD-461E-B0D8-0EC75AACF644}" type="presOf" srcId="{577C56DE-FF81-479E-A431-69D91BE5A05C}" destId="{E568D35F-A43D-4BFF-8163-D4BD6B898EFB}" srcOrd="0" destOrd="0" presId="urn:microsoft.com/office/officeart/2018/2/layout/IconLabelList"/>
    <dgm:cxn modelId="{2A14AAA4-B2F3-47FA-8523-F760E037C5E3}" srcId="{577C56DE-FF81-479E-A431-69D91BE5A05C}" destId="{1BBFC94E-5532-4CB3-8F30-0BE24656AC6B}" srcOrd="6" destOrd="0" parTransId="{EEECDEC7-249F-435D-BC60-796A5A3B6C07}" sibTransId="{AA410798-D0F4-456F-8FE9-77EC2EC0CA3E}"/>
    <dgm:cxn modelId="{167FC7BC-3CE6-4AE2-8A71-0F188317AA42}" srcId="{577C56DE-FF81-479E-A431-69D91BE5A05C}" destId="{2BE8AF8D-8E1E-498A-B454-63298D0B1C27}" srcOrd="3" destOrd="0" parTransId="{8ACD406B-4C44-4F93-9865-EA8607C9466A}" sibTransId="{FCFC13CD-4BBE-46AE-BD7F-86124FA68550}"/>
    <dgm:cxn modelId="{E1B336C5-DAEF-43FA-A500-1F40464A5D7E}" srcId="{577C56DE-FF81-479E-A431-69D91BE5A05C}" destId="{216AFAC9-0C1A-4E15-B531-5A179FB62744}" srcOrd="5" destOrd="0" parTransId="{B2FDB679-B46B-457C-9117-09AE4B8FBC08}" sibTransId="{C1192512-A64B-4EEE-AEFF-05DE23ED5D88}"/>
    <dgm:cxn modelId="{682A1EF9-03E5-4C7C-8F92-835D4E782B20}" srcId="{577C56DE-FF81-479E-A431-69D91BE5A05C}" destId="{971209A8-8B79-4423-B987-47266A5AAF36}" srcOrd="4" destOrd="0" parTransId="{FDA0DC2C-18C4-4834-BF87-49D612BCA93E}" sibTransId="{8334A9B3-F61E-4826-9AE1-9F6B17EF9113}"/>
    <dgm:cxn modelId="{1751D86C-FE59-4A4A-91C4-1DFAD316C99E}" type="presParOf" srcId="{E568D35F-A43D-4BFF-8163-D4BD6B898EFB}" destId="{FA97DBF3-8864-4CB5-9E3E-D4BFEE2BF185}" srcOrd="0" destOrd="0" presId="urn:microsoft.com/office/officeart/2018/2/layout/IconLabelList"/>
    <dgm:cxn modelId="{979FE0DD-E9FE-4797-98AF-3D80AAEBFEFB}" type="presParOf" srcId="{FA97DBF3-8864-4CB5-9E3E-D4BFEE2BF185}" destId="{CEDD30A9-CDCB-4623-BA43-C9E6C6F880C4}" srcOrd="0" destOrd="0" presId="urn:microsoft.com/office/officeart/2018/2/layout/IconLabelList"/>
    <dgm:cxn modelId="{6D72979F-EEEA-4AFF-ABBC-46C26E98732E}" type="presParOf" srcId="{FA97DBF3-8864-4CB5-9E3E-D4BFEE2BF185}" destId="{C1C07FC1-528D-4604-8729-F1819F4CDFDD}" srcOrd="1" destOrd="0" presId="urn:microsoft.com/office/officeart/2018/2/layout/IconLabelList"/>
    <dgm:cxn modelId="{C2964775-5D22-4EBB-9048-E777AAEDE6B1}" type="presParOf" srcId="{FA97DBF3-8864-4CB5-9E3E-D4BFEE2BF185}" destId="{A63C4E7E-61D1-435A-9A2E-CFB44C1C0660}" srcOrd="2" destOrd="0" presId="urn:microsoft.com/office/officeart/2018/2/layout/IconLabelList"/>
    <dgm:cxn modelId="{ADAF2426-AFDA-4CF0-8CF9-A304B151E832}" type="presParOf" srcId="{E568D35F-A43D-4BFF-8163-D4BD6B898EFB}" destId="{22D7F820-6429-4E19-B06A-F5C4E2AC653B}" srcOrd="1" destOrd="0" presId="urn:microsoft.com/office/officeart/2018/2/layout/IconLabelList"/>
    <dgm:cxn modelId="{6D0A49FE-D126-456B-B1C0-3289EC715038}" type="presParOf" srcId="{E568D35F-A43D-4BFF-8163-D4BD6B898EFB}" destId="{E96B6EB0-1714-4D94-8D3F-26EC417525F1}" srcOrd="2" destOrd="0" presId="urn:microsoft.com/office/officeart/2018/2/layout/IconLabelList"/>
    <dgm:cxn modelId="{B7239D46-4F65-4DEC-AA3C-4F1B7626B28E}" type="presParOf" srcId="{E96B6EB0-1714-4D94-8D3F-26EC417525F1}" destId="{E02C8AC9-5A3F-41CE-9952-6158F4C898BD}" srcOrd="0" destOrd="0" presId="urn:microsoft.com/office/officeart/2018/2/layout/IconLabelList"/>
    <dgm:cxn modelId="{9B08B605-5DA9-4CE1-9974-1E8050A9FA86}" type="presParOf" srcId="{E96B6EB0-1714-4D94-8D3F-26EC417525F1}" destId="{3CA20812-532D-4847-B183-E26DF9F7B424}" srcOrd="1" destOrd="0" presId="urn:microsoft.com/office/officeart/2018/2/layout/IconLabelList"/>
    <dgm:cxn modelId="{BB7C2C27-666E-469E-926F-3919E9ECBC58}" type="presParOf" srcId="{E96B6EB0-1714-4D94-8D3F-26EC417525F1}" destId="{F62123E9-7AC4-4C9E-9903-5956838E7B33}" srcOrd="2" destOrd="0" presId="urn:microsoft.com/office/officeart/2018/2/layout/IconLabelList"/>
    <dgm:cxn modelId="{F6713343-291D-4C4E-8F36-849CBFC670D4}" type="presParOf" srcId="{E568D35F-A43D-4BFF-8163-D4BD6B898EFB}" destId="{3483CCCA-E623-49A9-893F-35B2ECE1E800}" srcOrd="3" destOrd="0" presId="urn:microsoft.com/office/officeart/2018/2/layout/IconLabelList"/>
    <dgm:cxn modelId="{CE5D0151-BC42-44E0-9166-B0E66F50ACD1}" type="presParOf" srcId="{E568D35F-A43D-4BFF-8163-D4BD6B898EFB}" destId="{09BC35E1-FCDA-45A4-9EBA-961011CD5E43}" srcOrd="4" destOrd="0" presId="urn:microsoft.com/office/officeart/2018/2/layout/IconLabelList"/>
    <dgm:cxn modelId="{54ED642E-5CE1-4D20-9DF8-D4A065D62987}" type="presParOf" srcId="{09BC35E1-FCDA-45A4-9EBA-961011CD5E43}" destId="{A2CF1420-80D1-4117-BFD1-49621C652C8B}" srcOrd="0" destOrd="0" presId="urn:microsoft.com/office/officeart/2018/2/layout/IconLabelList"/>
    <dgm:cxn modelId="{55B7FA50-38AD-4118-8241-9D9D822926AB}" type="presParOf" srcId="{09BC35E1-FCDA-45A4-9EBA-961011CD5E43}" destId="{527E9D22-BEE0-4C04-8F7A-2749C79EBF2D}" srcOrd="1" destOrd="0" presId="urn:microsoft.com/office/officeart/2018/2/layout/IconLabelList"/>
    <dgm:cxn modelId="{EC69577C-8297-40FE-AB91-2BD7D3DC7796}" type="presParOf" srcId="{09BC35E1-FCDA-45A4-9EBA-961011CD5E43}" destId="{A32D6746-8A6F-44AA-B79D-1A4B9D9F900B}" srcOrd="2" destOrd="0" presId="urn:microsoft.com/office/officeart/2018/2/layout/IconLabelList"/>
    <dgm:cxn modelId="{FDF5083B-50CE-4470-911D-CBD870A8F387}" type="presParOf" srcId="{E568D35F-A43D-4BFF-8163-D4BD6B898EFB}" destId="{1CB9A340-136F-47C0-9078-298BDBF39D92}" srcOrd="5" destOrd="0" presId="urn:microsoft.com/office/officeart/2018/2/layout/IconLabelList"/>
    <dgm:cxn modelId="{9AA5D21E-C882-4C04-90B8-5E8B00CB958D}" type="presParOf" srcId="{E568D35F-A43D-4BFF-8163-D4BD6B898EFB}" destId="{13FBC46B-01D4-4745-9EEF-A674DA1A0D97}" srcOrd="6" destOrd="0" presId="urn:microsoft.com/office/officeart/2018/2/layout/IconLabelList"/>
    <dgm:cxn modelId="{C12D38BB-AAD3-4F98-8DF8-D8CDC584E13F}" type="presParOf" srcId="{13FBC46B-01D4-4745-9EEF-A674DA1A0D97}" destId="{4420C23A-9DD6-4B7F-8293-1D7D88D00417}" srcOrd="0" destOrd="0" presId="urn:microsoft.com/office/officeart/2018/2/layout/IconLabelList"/>
    <dgm:cxn modelId="{1EBCD461-6846-4DFB-B941-FD5FFE7D0749}" type="presParOf" srcId="{13FBC46B-01D4-4745-9EEF-A674DA1A0D97}" destId="{2816AA0C-D0CC-4297-8CAF-5D8A286F5850}" srcOrd="1" destOrd="0" presId="urn:microsoft.com/office/officeart/2018/2/layout/IconLabelList"/>
    <dgm:cxn modelId="{A5A8BD87-B32C-4388-9343-BF4F024FC626}" type="presParOf" srcId="{13FBC46B-01D4-4745-9EEF-A674DA1A0D97}" destId="{016F8F40-A366-476F-8383-6260CFAD9140}" srcOrd="2" destOrd="0" presId="urn:microsoft.com/office/officeart/2018/2/layout/IconLabelList"/>
    <dgm:cxn modelId="{EA09F627-A6BF-4DE4-B360-94D500127294}" type="presParOf" srcId="{E568D35F-A43D-4BFF-8163-D4BD6B898EFB}" destId="{1622F6E4-FE86-424D-9581-3153BA5BCB3D}" srcOrd="7" destOrd="0" presId="urn:microsoft.com/office/officeart/2018/2/layout/IconLabelList"/>
    <dgm:cxn modelId="{6C161AE2-987D-4748-A3C9-52721DBEAF7C}" type="presParOf" srcId="{E568D35F-A43D-4BFF-8163-D4BD6B898EFB}" destId="{60ED8526-17E2-4F7B-BF2D-F338B9BC2E16}" srcOrd="8" destOrd="0" presId="urn:microsoft.com/office/officeart/2018/2/layout/IconLabelList"/>
    <dgm:cxn modelId="{7DCE638D-A757-452D-BEB6-5CD720D56DE2}" type="presParOf" srcId="{60ED8526-17E2-4F7B-BF2D-F338B9BC2E16}" destId="{B6F1F42C-35B5-4055-8E5D-AA3621F3EF0F}" srcOrd="0" destOrd="0" presId="urn:microsoft.com/office/officeart/2018/2/layout/IconLabelList"/>
    <dgm:cxn modelId="{9777EF28-F3A0-404D-BD60-16665126E63D}" type="presParOf" srcId="{60ED8526-17E2-4F7B-BF2D-F338B9BC2E16}" destId="{74A7467B-C71B-4060-A89A-3934D7B86C8D}" srcOrd="1" destOrd="0" presId="urn:microsoft.com/office/officeart/2018/2/layout/IconLabelList"/>
    <dgm:cxn modelId="{04013A4F-9357-472A-9FC2-E06399835103}" type="presParOf" srcId="{60ED8526-17E2-4F7B-BF2D-F338B9BC2E16}" destId="{C7267A84-41E5-4595-9196-3A83575052B0}" srcOrd="2" destOrd="0" presId="urn:microsoft.com/office/officeart/2018/2/layout/IconLabelList"/>
    <dgm:cxn modelId="{1661A4D1-E370-4A31-B55D-A59ADF2914A0}" type="presParOf" srcId="{E568D35F-A43D-4BFF-8163-D4BD6B898EFB}" destId="{520690E1-DBC6-44AA-AF41-C4221D364E63}" srcOrd="9" destOrd="0" presId="urn:microsoft.com/office/officeart/2018/2/layout/IconLabelList"/>
    <dgm:cxn modelId="{1046759B-C359-423B-B665-6931E5453ACA}" type="presParOf" srcId="{E568D35F-A43D-4BFF-8163-D4BD6B898EFB}" destId="{F9C903E4-7731-4CB7-BCC6-E8B524385E30}" srcOrd="10" destOrd="0" presId="urn:microsoft.com/office/officeart/2018/2/layout/IconLabelList"/>
    <dgm:cxn modelId="{6FAC7BC9-81AE-4DD7-9A75-13A720FD38A5}" type="presParOf" srcId="{F9C903E4-7731-4CB7-BCC6-E8B524385E30}" destId="{7B6D691C-73CD-4708-9F72-5577D091FBA1}" srcOrd="0" destOrd="0" presId="urn:microsoft.com/office/officeart/2018/2/layout/IconLabelList"/>
    <dgm:cxn modelId="{AE0E784B-29DA-4DB7-A9A9-A45CA2CDF538}" type="presParOf" srcId="{F9C903E4-7731-4CB7-BCC6-E8B524385E30}" destId="{7DFC6687-09DE-491D-AC2C-1ED64EAB45F6}" srcOrd="1" destOrd="0" presId="urn:microsoft.com/office/officeart/2018/2/layout/IconLabelList"/>
    <dgm:cxn modelId="{41C6D3F1-3225-4E5D-ACDB-75B8ABFDC180}" type="presParOf" srcId="{F9C903E4-7731-4CB7-BCC6-E8B524385E30}" destId="{CF92D8EE-B526-408C-A897-F6825DB1D321}" srcOrd="2" destOrd="0" presId="urn:microsoft.com/office/officeart/2018/2/layout/IconLabelList"/>
    <dgm:cxn modelId="{6484B65F-B2FB-4F8B-B3BA-7BAA59905883}" type="presParOf" srcId="{E568D35F-A43D-4BFF-8163-D4BD6B898EFB}" destId="{2AE07041-0883-4F61-AA38-3DF033D0F2EB}" srcOrd="11" destOrd="0" presId="urn:microsoft.com/office/officeart/2018/2/layout/IconLabelList"/>
    <dgm:cxn modelId="{CD958486-375E-4355-84FF-9C64B2012765}" type="presParOf" srcId="{E568D35F-A43D-4BFF-8163-D4BD6B898EFB}" destId="{578F6349-827A-4DB7-9B46-4C3BC5673B00}" srcOrd="12" destOrd="0" presId="urn:microsoft.com/office/officeart/2018/2/layout/IconLabelList"/>
    <dgm:cxn modelId="{B9651A23-2CDF-436F-B02D-9821D8FCB06C}" type="presParOf" srcId="{578F6349-827A-4DB7-9B46-4C3BC5673B00}" destId="{64C90F2C-A19B-4001-9E7E-640ECE1FA8E3}" srcOrd="0" destOrd="0" presId="urn:microsoft.com/office/officeart/2018/2/layout/IconLabelList"/>
    <dgm:cxn modelId="{242EABC8-39BD-488C-A8AB-56F780E844E6}" type="presParOf" srcId="{578F6349-827A-4DB7-9B46-4C3BC5673B00}" destId="{4B9F4476-C76D-448C-9E3F-E283F8766E83}" srcOrd="1" destOrd="0" presId="urn:microsoft.com/office/officeart/2018/2/layout/IconLabelList"/>
    <dgm:cxn modelId="{F57227E5-4078-4FBF-A13C-D3A0212DD80D}" type="presParOf" srcId="{578F6349-827A-4DB7-9B46-4C3BC5673B00}" destId="{F291533C-103D-4046-82E3-CB3631C81A1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5F2B7E-9A82-4383-85C6-EE9C5899C59F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6979294-E9EB-48F1-BF04-7380A3BDE665}">
      <dgm:prSet phldrT="[Text]"/>
      <dgm:spPr/>
      <dgm:t>
        <a:bodyPr/>
        <a:lstStyle/>
        <a:p>
          <a:r>
            <a:rPr lang="en-GB" dirty="0"/>
            <a:t>2024:</a:t>
          </a:r>
        </a:p>
        <a:p>
          <a:r>
            <a:rPr lang="en-GB" dirty="0"/>
            <a:t>29.5 GW</a:t>
          </a:r>
          <a:endParaRPr lang="LID4096" dirty="0"/>
        </a:p>
      </dgm:t>
    </dgm:pt>
    <dgm:pt modelId="{22BE66E0-8D5C-4EF2-AC97-1A140E1DE21E}" type="parTrans" cxnId="{B665149A-AA1C-4E5E-BC82-293C8C2B01F3}">
      <dgm:prSet/>
      <dgm:spPr/>
      <dgm:t>
        <a:bodyPr/>
        <a:lstStyle/>
        <a:p>
          <a:endParaRPr lang="LID4096"/>
        </a:p>
      </dgm:t>
    </dgm:pt>
    <dgm:pt modelId="{1730761A-5C9C-4C5B-8115-8812BD64ED0B}" type="sibTrans" cxnId="{B665149A-AA1C-4E5E-BC82-293C8C2B01F3}">
      <dgm:prSet/>
      <dgm:spPr/>
      <dgm:t>
        <a:bodyPr/>
        <a:lstStyle/>
        <a:p>
          <a:endParaRPr lang="LID4096"/>
        </a:p>
      </dgm:t>
    </dgm:pt>
    <dgm:pt modelId="{8D332FC0-7A18-4D1D-B537-91A72FA20C82}">
      <dgm:prSet phldrT="[Text]"/>
      <dgm:spPr/>
      <dgm:t>
        <a:bodyPr/>
        <a:lstStyle/>
        <a:p>
          <a:r>
            <a:rPr lang="en-GB" dirty="0"/>
            <a:t>2030:</a:t>
          </a:r>
        </a:p>
        <a:p>
          <a:r>
            <a:rPr lang="en-GB" dirty="0"/>
            <a:t>128.6 GW</a:t>
          </a:r>
          <a:endParaRPr lang="LID4096" dirty="0"/>
        </a:p>
      </dgm:t>
    </dgm:pt>
    <dgm:pt modelId="{AA6D7F09-6BB5-439D-AD2D-95831962EA3F}" type="parTrans" cxnId="{826C1490-8AA1-4123-983B-632D1EEF8328}">
      <dgm:prSet/>
      <dgm:spPr/>
      <dgm:t>
        <a:bodyPr/>
        <a:lstStyle/>
        <a:p>
          <a:endParaRPr lang="LID4096"/>
        </a:p>
      </dgm:t>
    </dgm:pt>
    <dgm:pt modelId="{7579507F-B73B-46CC-A550-835C014BC1AE}" type="sibTrans" cxnId="{826C1490-8AA1-4123-983B-632D1EEF8328}">
      <dgm:prSet/>
      <dgm:spPr/>
      <dgm:t>
        <a:bodyPr/>
        <a:lstStyle/>
        <a:p>
          <a:endParaRPr lang="LID4096"/>
        </a:p>
      </dgm:t>
    </dgm:pt>
    <dgm:pt modelId="{D1E590B8-8E70-476D-8446-0BB1EB40D939}" type="pres">
      <dgm:prSet presAssocID="{3A5F2B7E-9A82-4383-85C6-EE9C5899C59F}" presName="Name0" presStyleCnt="0">
        <dgm:presLayoutVars>
          <dgm:dir/>
          <dgm:animLvl val="lvl"/>
          <dgm:resizeHandles val="exact"/>
        </dgm:presLayoutVars>
      </dgm:prSet>
      <dgm:spPr/>
    </dgm:pt>
    <dgm:pt modelId="{7ADAC165-FA82-4E10-8673-EDC3DB6C4A5D}" type="pres">
      <dgm:prSet presAssocID="{96979294-E9EB-48F1-BF04-7380A3BDE66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0E5CC30-1817-4F69-9255-B372E3A1F46F}" type="pres">
      <dgm:prSet presAssocID="{1730761A-5C9C-4C5B-8115-8812BD64ED0B}" presName="parTxOnlySpace" presStyleCnt="0"/>
      <dgm:spPr/>
    </dgm:pt>
    <dgm:pt modelId="{E39E09E1-7F17-4699-89F1-F1622D968BDE}" type="pres">
      <dgm:prSet presAssocID="{8D332FC0-7A18-4D1D-B537-91A72FA20C8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56BC52F-67B7-40B0-8150-FB5A0E993554}" type="presOf" srcId="{8D332FC0-7A18-4D1D-B537-91A72FA20C82}" destId="{E39E09E1-7F17-4699-89F1-F1622D968BDE}" srcOrd="0" destOrd="0" presId="urn:microsoft.com/office/officeart/2005/8/layout/chevron1"/>
    <dgm:cxn modelId="{A97FC285-C43B-4E64-9BA5-9E4CDCCFFA00}" type="presOf" srcId="{3A5F2B7E-9A82-4383-85C6-EE9C5899C59F}" destId="{D1E590B8-8E70-476D-8446-0BB1EB40D939}" srcOrd="0" destOrd="0" presId="urn:microsoft.com/office/officeart/2005/8/layout/chevron1"/>
    <dgm:cxn modelId="{7A636986-8A6B-4A38-85B7-1FD0E8CA9DE4}" type="presOf" srcId="{96979294-E9EB-48F1-BF04-7380A3BDE665}" destId="{7ADAC165-FA82-4E10-8673-EDC3DB6C4A5D}" srcOrd="0" destOrd="0" presId="urn:microsoft.com/office/officeart/2005/8/layout/chevron1"/>
    <dgm:cxn modelId="{826C1490-8AA1-4123-983B-632D1EEF8328}" srcId="{3A5F2B7E-9A82-4383-85C6-EE9C5899C59F}" destId="{8D332FC0-7A18-4D1D-B537-91A72FA20C82}" srcOrd="1" destOrd="0" parTransId="{AA6D7F09-6BB5-439D-AD2D-95831962EA3F}" sibTransId="{7579507F-B73B-46CC-A550-835C014BC1AE}"/>
    <dgm:cxn modelId="{B665149A-AA1C-4E5E-BC82-293C8C2B01F3}" srcId="{3A5F2B7E-9A82-4383-85C6-EE9C5899C59F}" destId="{96979294-E9EB-48F1-BF04-7380A3BDE665}" srcOrd="0" destOrd="0" parTransId="{22BE66E0-8D5C-4EF2-AC97-1A140E1DE21E}" sibTransId="{1730761A-5C9C-4C5B-8115-8812BD64ED0B}"/>
    <dgm:cxn modelId="{77805F92-0C1A-4F53-BDDF-D3E5F8FEDB56}" type="presParOf" srcId="{D1E590B8-8E70-476D-8446-0BB1EB40D939}" destId="{7ADAC165-FA82-4E10-8673-EDC3DB6C4A5D}" srcOrd="0" destOrd="0" presId="urn:microsoft.com/office/officeart/2005/8/layout/chevron1"/>
    <dgm:cxn modelId="{8E7284B3-32E9-48D2-A262-7C967C6FE31D}" type="presParOf" srcId="{D1E590B8-8E70-476D-8446-0BB1EB40D939}" destId="{40E5CC30-1817-4F69-9255-B372E3A1F46F}" srcOrd="1" destOrd="0" presId="urn:microsoft.com/office/officeart/2005/8/layout/chevron1"/>
    <dgm:cxn modelId="{C3B6EB62-4BDE-4E02-8B1E-53CBB7160AA6}" type="presParOf" srcId="{D1E590B8-8E70-476D-8446-0BB1EB40D939}" destId="{E39E09E1-7F17-4699-89F1-F1622D968BD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8D44E-9AEC-40D3-BA5F-DF8505162DA1}">
      <dsp:nvSpPr>
        <dsp:cNvPr id="0" name=""/>
        <dsp:cNvSpPr/>
      </dsp:nvSpPr>
      <dsp:spPr>
        <a:xfrm rot="5400000">
          <a:off x="-265859" y="268811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Gov.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Body</a:t>
          </a:r>
        </a:p>
      </dsp:txBody>
      <dsp:txXfrm rot="-5400000">
        <a:off x="1" y="623291"/>
        <a:ext cx="1240677" cy="531718"/>
      </dsp:txXfrm>
    </dsp:sp>
    <dsp:sp modelId="{B9ABC62F-7F0B-4B3E-9AB6-F6FE8E686E3E}">
      <dsp:nvSpPr>
        <dsp:cNvPr id="0" name=""/>
        <dsp:cNvSpPr/>
      </dsp:nvSpPr>
      <dsp:spPr>
        <a:xfrm rot="5400000">
          <a:off x="5259344" y="-4015715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New and Renewables (MNRE)</a:t>
          </a:r>
        </a:p>
      </dsp:txBody>
      <dsp:txXfrm rot="-5400000">
        <a:off x="1240678" y="59190"/>
        <a:ext cx="9133152" cy="1039579"/>
      </dsp:txXfrm>
    </dsp:sp>
    <dsp:sp modelId="{64CC0104-7432-42BC-90B9-00B7CDBA3504}">
      <dsp:nvSpPr>
        <dsp:cNvPr id="0" name=""/>
        <dsp:cNvSpPr/>
      </dsp:nvSpPr>
      <dsp:spPr>
        <a:xfrm rot="5400000">
          <a:off x="-265859" y="1848958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Central Agencies</a:t>
          </a:r>
        </a:p>
      </dsp:txBody>
      <dsp:txXfrm rot="-5400000">
        <a:off x="1" y="2203438"/>
        <a:ext cx="1240677" cy="531718"/>
      </dsp:txXfrm>
    </dsp:sp>
    <dsp:sp modelId="{2AE306D8-25B4-4D75-AAC5-7BCD0B4C3B47}">
      <dsp:nvSpPr>
        <dsp:cNvPr id="0" name=""/>
        <dsp:cNvSpPr/>
      </dsp:nvSpPr>
      <dsp:spPr>
        <a:xfrm rot="5400000">
          <a:off x="5259344" y="-2435568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National Institute of Wind Energy(NIWE)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for Environment, forest and Climate change(MoEFCC)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Ministry of Defence (MoD)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Directorate General of Civil Aviation</a:t>
          </a:r>
        </a:p>
      </dsp:txBody>
      <dsp:txXfrm rot="-5400000">
        <a:off x="1240678" y="1639337"/>
        <a:ext cx="9133152" cy="1039579"/>
      </dsp:txXfrm>
    </dsp:sp>
    <dsp:sp modelId="{B535082A-B9D4-44B5-82AD-B2BB43439DC6}">
      <dsp:nvSpPr>
        <dsp:cNvPr id="0" name=""/>
        <dsp:cNvSpPr/>
      </dsp:nvSpPr>
      <dsp:spPr>
        <a:xfrm rot="5400000">
          <a:off x="-265859" y="3429105"/>
          <a:ext cx="1772395" cy="12406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Agencies</a:t>
          </a:r>
        </a:p>
      </dsp:txBody>
      <dsp:txXfrm rot="-5400000">
        <a:off x="1" y="3783585"/>
        <a:ext cx="1240677" cy="531718"/>
      </dsp:txXfrm>
    </dsp:sp>
    <dsp:sp modelId="{FEDF5B4D-D3B1-4924-A303-BE27CC55C9CD}">
      <dsp:nvSpPr>
        <dsp:cNvPr id="0" name=""/>
        <dsp:cNvSpPr/>
      </dsp:nvSpPr>
      <dsp:spPr>
        <a:xfrm rot="5400000">
          <a:off x="5259344" y="-855420"/>
          <a:ext cx="1152057" cy="9189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Energy Development Agency(GEDA)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Power Corporation Limited (GPCL)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Gujarat Pollution Control Board(GPCB)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 Revenue Department and Local Panchayat</a:t>
          </a:r>
        </a:p>
      </dsp:txBody>
      <dsp:txXfrm rot="-5400000">
        <a:off x="1240678" y="3219485"/>
        <a:ext cx="9133152" cy="1039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F534-3ACD-4DB6-B9DE-DFC8A7A02E4B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Consent to Establish from GSPCB</a:t>
          </a:r>
        </a:p>
      </dsp:txBody>
      <dsp:txXfrm rot="10800000">
        <a:off x="1336632" y="189"/>
        <a:ext cx="4315448" cy="443467"/>
      </dsp:txXfrm>
    </dsp:sp>
    <dsp:sp modelId="{DE0E6D45-1DB1-4EDD-BEBB-3C351F710F3F}">
      <dsp:nvSpPr>
        <dsp:cNvPr id="0" name=""/>
        <dsp:cNvSpPr/>
      </dsp:nvSpPr>
      <dsp:spPr>
        <a:xfrm>
          <a:off x="978129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5EDA8-54EE-4D13-A459-4147D82A8B8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State Electricity board</a:t>
          </a:r>
        </a:p>
      </dsp:txBody>
      <dsp:txXfrm rot="10800000">
        <a:off x="1336632" y="554523"/>
        <a:ext cx="4315448" cy="443467"/>
      </dsp:txXfrm>
    </dsp:sp>
    <dsp:sp modelId="{CC5DF2AE-843B-46DE-A15D-22AABF7D6296}">
      <dsp:nvSpPr>
        <dsp:cNvPr id="0" name=""/>
        <dsp:cNvSpPr/>
      </dsp:nvSpPr>
      <dsp:spPr>
        <a:xfrm>
          <a:off x="978129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D1B8E-83A7-4905-BDB7-F5DC557BC885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Land Allotment letter </a:t>
          </a:r>
        </a:p>
      </dsp:txBody>
      <dsp:txXfrm rot="10800000">
        <a:off x="1336632" y="1108857"/>
        <a:ext cx="4315448" cy="443467"/>
      </dsp:txXfrm>
    </dsp:sp>
    <dsp:sp modelId="{58FE3139-3EFC-415A-B01C-CA3B4DD33344}">
      <dsp:nvSpPr>
        <dsp:cNvPr id="0" name=""/>
        <dsp:cNvSpPr/>
      </dsp:nvSpPr>
      <dsp:spPr>
        <a:xfrm>
          <a:off x="97812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687AD-37CC-4284-8775-4AD70F13419F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DLIR Department</a:t>
          </a:r>
        </a:p>
      </dsp:txBody>
      <dsp:txXfrm rot="10800000">
        <a:off x="1336632" y="189"/>
        <a:ext cx="4315448" cy="443467"/>
      </dsp:txXfrm>
    </dsp:sp>
    <dsp:sp modelId="{8CE460B7-9168-40D2-8B20-12AC47E69078}">
      <dsp:nvSpPr>
        <dsp:cNvPr id="0" name=""/>
        <dsp:cNvSpPr/>
      </dsp:nvSpPr>
      <dsp:spPr>
        <a:xfrm>
          <a:off x="968554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A372-7685-4046-AB7F-3F9AF80B5CFB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Permission for Forest Department</a:t>
          </a:r>
        </a:p>
      </dsp:txBody>
      <dsp:txXfrm rot="10800000">
        <a:off x="1336632" y="554523"/>
        <a:ext cx="4315448" cy="443467"/>
      </dsp:txXfrm>
    </dsp:sp>
    <dsp:sp modelId="{C31B5D96-525F-4E14-9317-21B841513E54}">
      <dsp:nvSpPr>
        <dsp:cNvPr id="0" name=""/>
        <dsp:cNvSpPr/>
      </dsp:nvSpPr>
      <dsp:spPr>
        <a:xfrm>
          <a:off x="959685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A6FEA-4CF6-47B7-9C5E-8718C2ACF878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Mining Department</a:t>
          </a:r>
        </a:p>
      </dsp:txBody>
      <dsp:txXfrm rot="10800000">
        <a:off x="1336632" y="1108857"/>
        <a:ext cx="4315448" cy="443467"/>
      </dsp:txXfrm>
    </dsp:sp>
    <dsp:sp modelId="{DF723BD3-E3D3-4597-A587-74DD374A1B59}">
      <dsp:nvSpPr>
        <dsp:cNvPr id="0" name=""/>
        <dsp:cNvSpPr/>
      </dsp:nvSpPr>
      <dsp:spPr>
        <a:xfrm>
          <a:off x="968554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0537-F713-4876-A803-5F6FE41F0C40}">
      <dsp:nvSpPr>
        <dsp:cNvPr id="0" name=""/>
        <dsp:cNvSpPr/>
      </dsp:nvSpPr>
      <dsp:spPr>
        <a:xfrm rot="10800000">
          <a:off x="1225765" y="189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AAI and MoD</a:t>
          </a:r>
        </a:p>
      </dsp:txBody>
      <dsp:txXfrm rot="10800000">
        <a:off x="1336632" y="189"/>
        <a:ext cx="4315448" cy="443467"/>
      </dsp:txXfrm>
    </dsp:sp>
    <dsp:sp modelId="{128AAFEF-8577-43C4-B24D-525A70F0B041}">
      <dsp:nvSpPr>
        <dsp:cNvPr id="0" name=""/>
        <dsp:cNvSpPr/>
      </dsp:nvSpPr>
      <dsp:spPr>
        <a:xfrm>
          <a:off x="976040" y="189"/>
          <a:ext cx="443467" cy="4434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EA8EB-C4AB-4A4E-BD69-B142859530CC}">
      <dsp:nvSpPr>
        <dsp:cNvPr id="0" name=""/>
        <dsp:cNvSpPr/>
      </dsp:nvSpPr>
      <dsp:spPr>
        <a:xfrm rot="10800000">
          <a:off x="1225765" y="554523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 Purchase Agreement</a:t>
          </a:r>
        </a:p>
      </dsp:txBody>
      <dsp:txXfrm rot="10800000">
        <a:off x="1336632" y="554523"/>
        <a:ext cx="4315448" cy="443467"/>
      </dsp:txXfrm>
    </dsp:sp>
    <dsp:sp modelId="{5E7461AE-D9C8-49A1-9E32-E667D88FEF96}">
      <dsp:nvSpPr>
        <dsp:cNvPr id="0" name=""/>
        <dsp:cNvSpPr/>
      </dsp:nvSpPr>
      <dsp:spPr>
        <a:xfrm>
          <a:off x="976040" y="554523"/>
          <a:ext cx="443467" cy="4434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13BE8-EC21-4153-80D8-2217978F135B}">
      <dsp:nvSpPr>
        <dsp:cNvPr id="0" name=""/>
        <dsp:cNvSpPr/>
      </dsp:nvSpPr>
      <dsp:spPr>
        <a:xfrm rot="10800000">
          <a:off x="1225765" y="1108857"/>
          <a:ext cx="4426315" cy="4434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NOC from Village Panchayat</a:t>
          </a:r>
        </a:p>
      </dsp:txBody>
      <dsp:txXfrm rot="10800000">
        <a:off x="1336632" y="1108857"/>
        <a:ext cx="4315448" cy="443467"/>
      </dsp:txXfrm>
    </dsp:sp>
    <dsp:sp modelId="{687CFB6C-6434-4576-A8D4-2E001B96D5E1}">
      <dsp:nvSpPr>
        <dsp:cNvPr id="0" name=""/>
        <dsp:cNvSpPr/>
      </dsp:nvSpPr>
      <dsp:spPr>
        <a:xfrm>
          <a:off x="966709" y="1108857"/>
          <a:ext cx="443467" cy="4434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84228-B476-4F1E-A9CC-561A81A38337}">
      <dsp:nvSpPr>
        <dsp:cNvPr id="0" name=""/>
        <dsp:cNvSpPr/>
      </dsp:nvSpPr>
      <dsp:spPr>
        <a:xfrm>
          <a:off x="-3854500" y="-591933"/>
          <a:ext cx="4593944" cy="4593944"/>
        </a:xfrm>
        <a:prstGeom prst="blockArc">
          <a:avLst>
            <a:gd name="adj1" fmla="val 18900000"/>
            <a:gd name="adj2" fmla="val 2700000"/>
            <a:gd name="adj3" fmla="val 47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33707-29F6-44AB-9144-9FD4D3452D55}">
      <dsp:nvSpPr>
        <dsp:cNvPr id="0" name=""/>
        <dsp:cNvSpPr/>
      </dsp:nvSpPr>
      <dsp:spPr>
        <a:xfrm>
          <a:off x="276711" y="179574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Identification of potential site</a:t>
          </a:r>
        </a:p>
      </dsp:txBody>
      <dsp:txXfrm>
        <a:off x="276711" y="179574"/>
        <a:ext cx="6017544" cy="359013"/>
      </dsp:txXfrm>
    </dsp:sp>
    <dsp:sp modelId="{56CC989C-6CC3-4AF0-BF54-78DB0B73E859}">
      <dsp:nvSpPr>
        <dsp:cNvPr id="0" name=""/>
        <dsp:cNvSpPr/>
      </dsp:nvSpPr>
      <dsp:spPr>
        <a:xfrm>
          <a:off x="52328" y="134698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CB2F7-42BD-43DB-9D34-1A559D5608B8}">
      <dsp:nvSpPr>
        <dsp:cNvPr id="0" name=""/>
        <dsp:cNvSpPr/>
      </dsp:nvSpPr>
      <dsp:spPr>
        <a:xfrm>
          <a:off x="572024" y="718026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Pre-feasibility study</a:t>
          </a:r>
        </a:p>
      </dsp:txBody>
      <dsp:txXfrm>
        <a:off x="572024" y="718026"/>
        <a:ext cx="5722231" cy="359013"/>
      </dsp:txXfrm>
    </dsp:sp>
    <dsp:sp modelId="{488616A6-72B2-40E7-BE17-479AE07EC151}">
      <dsp:nvSpPr>
        <dsp:cNvPr id="0" name=""/>
        <dsp:cNvSpPr/>
      </dsp:nvSpPr>
      <dsp:spPr>
        <a:xfrm>
          <a:off x="347641" y="673149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6775C-DAAD-4353-BF1C-7FAE863BAE8A}">
      <dsp:nvSpPr>
        <dsp:cNvPr id="0" name=""/>
        <dsp:cNvSpPr/>
      </dsp:nvSpPr>
      <dsp:spPr>
        <a:xfrm>
          <a:off x="707063" y="125647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Grid connectivity</a:t>
          </a:r>
        </a:p>
      </dsp:txBody>
      <dsp:txXfrm>
        <a:off x="707063" y="1256477"/>
        <a:ext cx="5587192" cy="359013"/>
      </dsp:txXfrm>
    </dsp:sp>
    <dsp:sp modelId="{98D24A90-937F-4183-B8AC-CC4D07CF20E3}">
      <dsp:nvSpPr>
        <dsp:cNvPr id="0" name=""/>
        <dsp:cNvSpPr/>
      </dsp:nvSpPr>
      <dsp:spPr>
        <a:xfrm>
          <a:off x="482680" y="1211600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D9412-210C-4BB2-AA1F-E912C851CD6F}">
      <dsp:nvSpPr>
        <dsp:cNvPr id="0" name=""/>
        <dsp:cNvSpPr/>
      </dsp:nvSpPr>
      <dsp:spPr>
        <a:xfrm>
          <a:off x="712092" y="1794587"/>
          <a:ext cx="5587192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Land acquisition and approvals</a:t>
          </a:r>
        </a:p>
      </dsp:txBody>
      <dsp:txXfrm>
        <a:off x="712092" y="1794587"/>
        <a:ext cx="5587192" cy="359013"/>
      </dsp:txXfrm>
    </dsp:sp>
    <dsp:sp modelId="{301573DD-3044-4D15-B63F-300DDC4AAA61}">
      <dsp:nvSpPr>
        <dsp:cNvPr id="0" name=""/>
        <dsp:cNvSpPr/>
      </dsp:nvSpPr>
      <dsp:spPr>
        <a:xfrm>
          <a:off x="482680" y="1749711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46482-F375-47C5-9015-D532893D246F}">
      <dsp:nvSpPr>
        <dsp:cNvPr id="0" name=""/>
        <dsp:cNvSpPr/>
      </dsp:nvSpPr>
      <dsp:spPr>
        <a:xfrm>
          <a:off x="572024" y="2333038"/>
          <a:ext cx="5722231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Environmental and social impact assessment</a:t>
          </a:r>
        </a:p>
      </dsp:txBody>
      <dsp:txXfrm>
        <a:off x="572024" y="2333038"/>
        <a:ext cx="5722231" cy="359013"/>
      </dsp:txXfrm>
    </dsp:sp>
    <dsp:sp modelId="{43E4DA8C-35E8-479D-8053-CF9307840B61}">
      <dsp:nvSpPr>
        <dsp:cNvPr id="0" name=""/>
        <dsp:cNvSpPr/>
      </dsp:nvSpPr>
      <dsp:spPr>
        <a:xfrm>
          <a:off x="347641" y="2288162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7543-09D5-4A1B-B12D-2260BA678966}">
      <dsp:nvSpPr>
        <dsp:cNvPr id="0" name=""/>
        <dsp:cNvSpPr/>
      </dsp:nvSpPr>
      <dsp:spPr>
        <a:xfrm>
          <a:off x="276711" y="2871490"/>
          <a:ext cx="6017544" cy="35901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96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Financial planning</a:t>
          </a:r>
        </a:p>
      </dsp:txBody>
      <dsp:txXfrm>
        <a:off x="276711" y="2871490"/>
        <a:ext cx="6017544" cy="359013"/>
      </dsp:txXfrm>
    </dsp:sp>
    <dsp:sp modelId="{C5CC80B6-C7CB-41A1-8453-96E22EEE955A}">
      <dsp:nvSpPr>
        <dsp:cNvPr id="0" name=""/>
        <dsp:cNvSpPr/>
      </dsp:nvSpPr>
      <dsp:spPr>
        <a:xfrm>
          <a:off x="52328" y="2826613"/>
          <a:ext cx="448766" cy="4487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D30A9-CDCB-4623-BA43-C9E6C6F880C4}">
      <dsp:nvSpPr>
        <dsp:cNvPr id="0" name=""/>
        <dsp:cNvSpPr/>
      </dsp:nvSpPr>
      <dsp:spPr>
        <a:xfrm>
          <a:off x="4968891" y="2654899"/>
          <a:ext cx="730107" cy="730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4E7E-61D1-435A-9A2E-CFB44C1C0660}">
      <dsp:nvSpPr>
        <dsp:cNvPr id="0" name=""/>
        <dsp:cNvSpPr/>
      </dsp:nvSpPr>
      <dsp:spPr>
        <a:xfrm>
          <a:off x="6795796" y="3623925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High bank tax rate</a:t>
          </a:r>
          <a:endParaRPr lang="en-US" sz="2000" kern="1200" dirty="0"/>
        </a:p>
      </dsp:txBody>
      <dsp:txXfrm>
        <a:off x="6795796" y="3623925"/>
        <a:ext cx="1622460" cy="648984"/>
      </dsp:txXfrm>
    </dsp:sp>
    <dsp:sp modelId="{E02C8AC9-5A3F-41CE-9952-6158F4C898BD}">
      <dsp:nvSpPr>
        <dsp:cNvPr id="0" name=""/>
        <dsp:cNvSpPr/>
      </dsp:nvSpPr>
      <dsp:spPr>
        <a:xfrm>
          <a:off x="1325057" y="572428"/>
          <a:ext cx="730107" cy="730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123E9-7AC4-4C9E-9903-5956838E7B33}">
      <dsp:nvSpPr>
        <dsp:cNvPr id="0" name=""/>
        <dsp:cNvSpPr/>
      </dsp:nvSpPr>
      <dsp:spPr>
        <a:xfrm>
          <a:off x="878876" y="1579637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Land Use Conflicts</a:t>
          </a:r>
          <a:endParaRPr lang="en-US" sz="2000" kern="1200" dirty="0"/>
        </a:p>
      </dsp:txBody>
      <dsp:txXfrm>
        <a:off x="878876" y="1579637"/>
        <a:ext cx="1622460" cy="648984"/>
      </dsp:txXfrm>
    </dsp:sp>
    <dsp:sp modelId="{A2CF1420-80D1-4117-BFD1-49621C652C8B}">
      <dsp:nvSpPr>
        <dsp:cNvPr id="0" name=""/>
        <dsp:cNvSpPr/>
      </dsp:nvSpPr>
      <dsp:spPr>
        <a:xfrm>
          <a:off x="3614375" y="647147"/>
          <a:ext cx="730107" cy="730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D6746-8A6F-44AA-B79D-1A4B9D9F900B}">
      <dsp:nvSpPr>
        <dsp:cNvPr id="0" name=""/>
        <dsp:cNvSpPr/>
      </dsp:nvSpPr>
      <dsp:spPr>
        <a:xfrm>
          <a:off x="3206264" y="1609659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Maintenance Issues</a:t>
          </a:r>
          <a:endParaRPr lang="en-US" sz="2000" kern="1200" dirty="0"/>
        </a:p>
      </dsp:txBody>
      <dsp:txXfrm>
        <a:off x="3206264" y="1609659"/>
        <a:ext cx="1622460" cy="648984"/>
      </dsp:txXfrm>
    </dsp:sp>
    <dsp:sp modelId="{4420C23A-9DD6-4B7F-8293-1D7D88D00417}">
      <dsp:nvSpPr>
        <dsp:cNvPr id="0" name=""/>
        <dsp:cNvSpPr/>
      </dsp:nvSpPr>
      <dsp:spPr>
        <a:xfrm>
          <a:off x="6015611" y="730314"/>
          <a:ext cx="730107" cy="730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8F40-A366-476F-8383-6260CFAD9140}">
      <dsp:nvSpPr>
        <dsp:cNvPr id="0" name=""/>
        <dsp:cNvSpPr/>
      </dsp:nvSpPr>
      <dsp:spPr>
        <a:xfrm>
          <a:off x="558826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Grid Integration</a:t>
          </a:r>
          <a:endParaRPr lang="en-US" sz="2000" kern="1200" dirty="0"/>
        </a:p>
      </dsp:txBody>
      <dsp:txXfrm>
        <a:off x="5588263" y="1600138"/>
        <a:ext cx="1622460" cy="648984"/>
      </dsp:txXfrm>
    </dsp:sp>
    <dsp:sp modelId="{B6F1F42C-35B5-4055-8E5D-AA3621F3EF0F}">
      <dsp:nvSpPr>
        <dsp:cNvPr id="0" name=""/>
        <dsp:cNvSpPr/>
      </dsp:nvSpPr>
      <dsp:spPr>
        <a:xfrm>
          <a:off x="8131354" y="751399"/>
          <a:ext cx="730107" cy="730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7A84-41E5-4595-9196-3A83575052B0}">
      <dsp:nvSpPr>
        <dsp:cNvPr id="0" name=""/>
        <dsp:cNvSpPr/>
      </dsp:nvSpPr>
      <dsp:spPr>
        <a:xfrm>
          <a:off x="7677003" y="160013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Limited Awareness</a:t>
          </a:r>
          <a:endParaRPr lang="en-US" sz="2000" kern="1200" dirty="0"/>
        </a:p>
      </dsp:txBody>
      <dsp:txXfrm>
        <a:off x="7677003" y="1600138"/>
        <a:ext cx="1622460" cy="648984"/>
      </dsp:txXfrm>
    </dsp:sp>
    <dsp:sp modelId="{7B6D691C-73CD-4708-9F72-5577D091FBA1}">
      <dsp:nvSpPr>
        <dsp:cNvPr id="0" name=""/>
        <dsp:cNvSpPr/>
      </dsp:nvSpPr>
      <dsp:spPr>
        <a:xfrm>
          <a:off x="2432794" y="2559581"/>
          <a:ext cx="730107" cy="730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2D8EE-B526-408C-A897-F6825DB1D321}">
      <dsp:nvSpPr>
        <dsp:cNvPr id="0" name=""/>
        <dsp:cNvSpPr/>
      </dsp:nvSpPr>
      <dsp:spPr>
        <a:xfrm>
          <a:off x="2024674" y="3598384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Preference for Solar Energy</a:t>
          </a:r>
          <a:endParaRPr lang="en-US" sz="2000" kern="1200" dirty="0"/>
        </a:p>
      </dsp:txBody>
      <dsp:txXfrm>
        <a:off x="2024674" y="3598384"/>
        <a:ext cx="1622460" cy="648984"/>
      </dsp:txXfrm>
    </dsp:sp>
    <dsp:sp modelId="{64C90F2C-A19B-4001-9E7E-640ECE1FA8E3}">
      <dsp:nvSpPr>
        <dsp:cNvPr id="0" name=""/>
        <dsp:cNvSpPr/>
      </dsp:nvSpPr>
      <dsp:spPr>
        <a:xfrm>
          <a:off x="7210720" y="2702324"/>
          <a:ext cx="730107" cy="73010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1533C-103D-4046-82E3-CB3631C81A1B}">
      <dsp:nvSpPr>
        <dsp:cNvPr id="0" name=""/>
        <dsp:cNvSpPr/>
      </dsp:nvSpPr>
      <dsp:spPr>
        <a:xfrm>
          <a:off x="4578168" y="3607898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energy price</a:t>
          </a:r>
        </a:p>
      </dsp:txBody>
      <dsp:txXfrm>
        <a:off x="4578168" y="3607898"/>
        <a:ext cx="1622460" cy="648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C165-FA82-4E10-8673-EDC3DB6C4A5D}">
      <dsp:nvSpPr>
        <dsp:cNvPr id="0" name=""/>
        <dsp:cNvSpPr/>
      </dsp:nvSpPr>
      <dsp:spPr>
        <a:xfrm>
          <a:off x="3986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2024: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29.5 GW</a:t>
          </a:r>
          <a:endParaRPr lang="LID4096" sz="2500" kern="1200" dirty="0"/>
        </a:p>
      </dsp:txBody>
      <dsp:txXfrm>
        <a:off x="480593" y="647987"/>
        <a:ext cx="1429822" cy="953214"/>
      </dsp:txXfrm>
    </dsp:sp>
    <dsp:sp modelId="{E39E09E1-7F17-4699-89F1-F1622D968BDE}">
      <dsp:nvSpPr>
        <dsp:cNvPr id="0" name=""/>
        <dsp:cNvSpPr/>
      </dsp:nvSpPr>
      <dsp:spPr>
        <a:xfrm>
          <a:off x="2148719" y="647987"/>
          <a:ext cx="2383036" cy="95321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2030: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128.6 GW</a:t>
          </a:r>
          <a:endParaRPr lang="LID4096" sz="2500" kern="1200" dirty="0"/>
        </a:p>
      </dsp:txBody>
      <dsp:txXfrm>
        <a:off x="2625326" y="647987"/>
        <a:ext cx="1429822" cy="95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718D9-2C87-4814-8471-598F3A0B7D9E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B0CAE-C226-4F50-9E29-280196DA20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7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D29E-F25E-8C11-FFB2-F28F759D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F9AC2-AE4C-743F-700C-CC4F84B55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505DD-7DF7-A775-D260-BFD520F5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1C6D-64A9-4E2D-9A6C-E91105B63EC9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2C7F-8CD7-CD94-5BA9-0BCC9917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92D78-721F-9EE6-66F7-E8EDCF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16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0BD2-0FC9-574E-5CB1-B69182E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0FBB4-7AD7-F787-3FA7-10A9BE102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5D17D-6108-CFFF-3577-9104AAB9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0DA8-2651-4482-A0A2-AFA6C595E0B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84102-A8A3-8571-CFC1-8482501E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04F63-5ADA-6671-7E6B-A58C5459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E5929-A32E-7318-28BB-9DBC45719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9276C-F873-3F7F-1E18-073DEF088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A34F-1C0C-7D40-CEE9-F48DBDB4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59C5-25AD-40A2-B8B6-710A7403660D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42C68-CEE8-C144-02A7-5FE80574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25B-6D9F-3592-9156-506AC43A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9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554D-72E5-FF3C-08C3-1AEBA407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E9148-0D69-CBFE-DE91-4D83691C7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EC11C-9A3F-941D-9EB6-3B3206A4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F5D-0002-429C-B0C5-8EE1E95ADF60}" type="datetime1">
              <a:rPr lang="en-IN" smtClean="0"/>
              <a:t>14-01-2025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B255-8215-53B8-021F-E8511E0C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8D402-EF68-63C6-4CC4-2962E73E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810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21B5-C4FA-06AB-484C-CE98483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4DE9C-170A-030B-D268-8313D6C5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BF913-EE8E-F94F-AF9F-695E7FFF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A6EE-35CB-4C55-BD57-77600E238904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94924-4F4F-50AD-F023-E390CCFC7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1583-C5A2-CFCC-2688-5F1FD20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07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F7BC-7BAC-F239-62BF-036E2373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8E37-7370-BA5A-071F-94116C86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4C80-64C3-2FE1-3C66-DC262BDE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1A59-5885-47CE-A56F-31BBD2ED4A8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D8F8-D0D7-D63F-EE8F-BA7C6A3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6B03-E92E-891C-EBEE-F70F4418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978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D70-E37F-8174-FF58-D19B4687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DC54-D7C2-3A7D-0445-2D6C3E1B6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AA53A-478F-B35E-786F-D2DE42A91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85777-9587-214E-BF4E-1702194B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A6C9-A2A6-47CD-824A-3864682612D8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EE073-9E6E-687B-7729-7C28A24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FC47E-08E4-788E-95F5-81095602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3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C047C-C252-2BF4-24AC-A1B48EF7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18038-0AF9-2028-F20C-AB1C23CE2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5B30-1E4C-7ABF-6843-4080015A4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2614F-97E2-6536-A9DA-4E5015030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13DEB-D91D-0DFA-C983-0D018D5C7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6073C-2AE5-0E85-D462-71023F37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4A07-182A-4523-9400-45AF01FFCFA7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046B8-9287-D587-B2EF-B6F4C79C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4DA3B-7133-28FC-B572-84C1F187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2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A1B-E667-2A7F-9718-D1DDE8E5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D3AC8-F359-568E-D9B3-004D233B2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7BA3-CFC4-4702-BC50-593A513A0209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473C6-8812-47C2-9624-05FCCAB5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D8C9C-15BD-79A0-1015-82A8EC6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19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1AC6A-FEF5-BE13-6136-27A92F08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84AA-5082-4373-AD01-1489AA108879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4AA0-3A69-D1F6-2E1F-4A93765E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C788-52FA-F73B-D1F2-641CD299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2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6AA-5F49-9033-B7D6-3AD3E8EF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B6CF-9328-4A2F-FF0D-EFDAFAB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617FD-DAC5-62CE-7145-13232C10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6CCF-39ED-3B5B-8B9D-4CD7AF48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921A-33A5-44B8-8CE1-DF8DE646E4D6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B774B-BA69-CE17-B943-2B0ED186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52E8C-5B1F-7A2D-AFCD-4A16913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89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093-6C17-8A61-42D8-3456636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9D36-4D9D-1891-1E2C-0EDA7F1D1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4A7E9-678D-EE42-61A7-D99A432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0065-3C61-4839-BF62-6C1FD32A9DEF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4EC84-CBE3-9F27-7C4B-DA26927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B330-4390-F24D-BBB6-9BF0BB1C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10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1A47-D08C-A01E-A030-862A1145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B15E8-6EAC-43B0-6A57-9B0FFFBE0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5617-C24C-1761-9089-99DECDFC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3ADB-2E07-2E8A-3911-2F7D6E47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FC35-AEDD-49BF-AE2C-325672DF1847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B9823-08EF-47B4-BEDB-C993F62B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C96C1-4F3E-E26D-76FB-9BEA75A6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630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F24B-675C-9AFE-32B9-55543784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32006-14F9-7DF8-71D2-C1E91D5E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02B3-7A4F-9E52-0F17-B6FFF920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0672-32A4-47E7-9497-9F5CB1C3C59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F9CF-F5B7-D532-1C8C-947A8FDD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8794-9A3B-E7CB-75EB-D8AC66C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41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D6F41-6F39-007C-FE52-DBAB8D40A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8841-0CCE-A262-F072-0711BF729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F86B-82F2-2228-A726-2F8954AB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EDF0-2D2A-4441-B0F4-25DD1E88333E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014B-B965-C9BC-4A9F-383C2BAC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D94EA-D922-327D-F294-35D87D8C4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31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4456-ED9E-354E-C595-AD02D8B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C16DD-8AE7-A6B9-ECEA-42442602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AC1A-A558-4C8B-AB6D-938DF87C7B21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7A28-0B41-6F74-469D-B46287F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376C1-E61E-ED47-7A9E-86570265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2B8E9-AAFC-44D3-B92E-D5D0BFCC5072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020C069-4D8F-8B72-9D37-04C0A3CDC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" y="136525"/>
            <a:ext cx="1453515" cy="859155"/>
          </a:xfrm>
          <a:prstGeom prst="rect">
            <a:avLst/>
          </a:prstGeom>
        </p:spPr>
      </p:pic>
      <p:pic>
        <p:nvPicPr>
          <p:cNvPr id="7" name="Picture 6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93868805-79F0-D4E2-BDEA-B026B90DB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76" y="410464"/>
            <a:ext cx="114604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B01-C387-F637-61A4-F7953D56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8B131-BDC5-30E1-6A46-7C38972E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2E0B2-7BB0-CFAA-A082-0C1005B8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F9F72-8D0A-4C05-9342-DF72BE5EC6CB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A5427-082F-E236-4DA8-4B46F77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2DE9-D8A3-4BD6-2B84-597CE06A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6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EEC-535D-A316-D059-7EEA6F56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52D11-870F-156A-47D0-901FF0320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2A60-54FC-48F2-03F3-664116C8C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58A8-D795-2C75-5E01-EADE443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A39C3-845A-43B9-BEFB-7A236C2A4F7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5937-A02A-E114-E57C-BC4737DC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8C50-4647-D110-CE11-6A4379F5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1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E825-11A4-E7E2-3AB4-87AF48C1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6DD9-9550-19B1-826D-E192840A7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5D96A-267C-46CB-AC28-F5623089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431BD-DE8F-7B14-EA20-07DC262FD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80579-6B49-B05C-10C5-0A1F35289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AE99-0E1D-0381-D6B2-116928D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E9B0-62DA-46AB-B07C-33A6CC14DBE0}" type="datetime1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8CB98-633E-2A48-F154-44081EE5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A85D7-78E9-DC16-0472-4E7C06C6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59FF-2D9D-3DB5-44D0-5CD292EA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6FB5B-D07F-A840-1E12-504A496A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9EF7-647C-46B2-B1BC-7C7B1B904BC0}" type="datetime1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938-0BE8-FD40-B543-9A61519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3BFE-C886-94B9-3871-FFA4301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588E3-1269-156A-5F80-7D1F7B80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7DA7-96CC-40A9-B14D-4B9D7065EBC1}" type="datetime1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8526B-8058-67D8-946B-387ECDF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9C915-A9C6-0448-F18E-B3CAEDBC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3CBF-84A3-706D-B0E6-12D0AE64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9363-856C-91C5-1D99-46EFAF23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32F5-BE0A-6F1F-3AF5-DCF8B4915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8AC36-8D7A-E995-56B4-075A6C06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3700-E7A2-4513-89D6-336D202C5B31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3AB7D-53CF-6CF4-293B-81F583A1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381DE-099E-5870-CE47-D29AD3F2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3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1118-B665-9D9A-05D8-BA130F6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106D8-5A55-653A-9FE0-6C7AD7E12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64113-4C4C-76B1-67AD-ECF80CA1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F240-1D82-2A98-D5AB-D9E67CE0A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00B8-A844-477B-AC8D-F8435E419499}" type="datetime1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23B0-5AB8-F168-6E59-0FB83B3F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54763-50BB-440E-71CA-09D4B198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CA9EC-C2BD-CF3D-5A20-8098B0BF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EB5F-9184-E626-5F82-874D156F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0F09-C3DE-2703-E0DC-512FD14AA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47CD2-85B9-4037-8D99-9B029080F3C1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50A2-6280-2FB5-BD50-7B03008B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AB145-0A1E-5E75-9F26-995BFCDD3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6409-3411-4534-8D12-35FE24735A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5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5341-81D3-444C-1940-8A61E689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BD361-4C90-8D9C-A080-2ACD105E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F2B3-823B-DAF2-74E0-26433321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FC714-A3AB-4562-85D8-8980BF3275E7}" type="datetime1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1FAD-9204-8BF4-B53E-BA30C70D2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Team 4: Sliding bearings in gearboxes of WEC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102ED-8173-4208-A948-EA1F221E1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7761-FC87-4A57-BD27-270B4C722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chart" Target="../charts/chart8.xml"/><Relationship Id="rId9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netsolwater.com/what-is-major-environmental-conflicts-in-india-with-example.php?blog=13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dianclimate.com/show-data.php?request=CRBLWINFEW" TargetMode="External"/><Relationship Id="rId5" Type="http://schemas.openxmlformats.org/officeDocument/2006/relationships/hyperlink" Target="https://www.tandfonline.com/doi/full/10.1080/15435075.2021.1978447" TargetMode="External"/><Relationship Id="rId4" Type="http://schemas.openxmlformats.org/officeDocument/2006/relationships/hyperlink" Target="https://www.downtoearth.org.in/renewable-energy/india-s-renewable-energy-race-mp-up-will-take-more-than-50-years-to-meet-2022-target-at-current-pace-85195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indiacsr.in/4-types-of-csr-corporate-social-responsibility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sl.bing.net/hVlnu47HBZ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icpedia.org/post-it-note/a/approval-process.html" TargetMode="External"/><Relationship Id="rId11" Type="http://schemas.openxmlformats.org/officeDocument/2006/relationships/image" Target="../media/image6.svg"/><Relationship Id="rId5" Type="http://schemas.openxmlformats.org/officeDocument/2006/relationships/hyperlink" Target="https://www.ssiinsure.com/eligibilit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crematrix.com/blog/what-are-the-different-types-of-commercial-leases-in-india" TargetMode="External"/><Relationship Id="rId9" Type="http://schemas.openxmlformats.org/officeDocument/2006/relationships/hyperlink" Target="https://www.google.com/map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19" Type="http://schemas.microsoft.com/office/2017/06/relationships/model3d" Target="../media/model3d1.glb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D3F108-3889-1AFC-C5E1-8B6FE8EAF83B}"/>
              </a:ext>
            </a:extLst>
          </p:cNvPr>
          <p:cNvSpPr txBox="1"/>
          <p:nvPr/>
        </p:nvSpPr>
        <p:spPr>
          <a:xfrm>
            <a:off x="284966" y="1259129"/>
            <a:ext cx="11513574" cy="21493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40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Team 3:  Wind Farm Project in Gujarat, India</a:t>
            </a: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IN" sz="1200" b="1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Wind Farm Project Development, </a:t>
            </a:r>
            <a:r>
              <a:rPr lang="en-IN" sz="3200" b="1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WiSe</a:t>
            </a:r>
            <a:r>
              <a:rPr lang="en-IN" sz="32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2024/25</a:t>
            </a:r>
            <a:br>
              <a:rPr lang="de-DE" sz="2000" dirty="0">
                <a:solidFill>
                  <a:sysClr val="windowText" lastClr="000000"/>
                </a:solidFill>
              </a:rPr>
            </a:br>
            <a:endParaRPr lang="de-DE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68E4F-7526-A4F3-17DD-302DA0270853}"/>
              </a:ext>
            </a:extLst>
          </p:cNvPr>
          <p:cNvSpPr txBox="1"/>
          <p:nvPr/>
        </p:nvSpPr>
        <p:spPr>
          <a:xfrm>
            <a:off x="1410713" y="3844203"/>
            <a:ext cx="590600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000" b="1" u="sng" dirty="0"/>
              <a:t>Presented by:</a:t>
            </a:r>
            <a:r>
              <a:rPr lang="de-DE" sz="2000" dirty="0"/>
              <a:t>			</a:t>
            </a:r>
            <a:r>
              <a:rPr lang="de-DE" sz="2000" b="1" u="sng" dirty="0"/>
              <a:t>Matriculation No.</a:t>
            </a:r>
          </a:p>
          <a:p>
            <a:endParaRPr lang="de-DE" sz="2000" dirty="0"/>
          </a:p>
          <a:p>
            <a:r>
              <a:rPr lang="de-DE" dirty="0"/>
              <a:t>Patil Rahul			           750532</a:t>
            </a:r>
          </a:p>
          <a:p>
            <a:r>
              <a:rPr lang="de-DE" dirty="0"/>
              <a:t>Mozafary Mostafa			           750247</a:t>
            </a:r>
          </a:p>
          <a:p>
            <a:r>
              <a:rPr lang="de-DE" dirty="0"/>
              <a:t>Soni Karan			           </a:t>
            </a:r>
            <a:r>
              <a:rPr lang="en-DE" b="0" i="0" dirty="0">
                <a:effectLst/>
                <a:highlight>
                  <a:srgbClr val="FFFFFF"/>
                </a:highlight>
              </a:rPr>
              <a:t>760153</a:t>
            </a:r>
            <a:endParaRPr lang="de-DE" dirty="0"/>
          </a:p>
          <a:p>
            <a:pPr algn="ctr"/>
            <a:r>
              <a:rPr lang="de-DE" dirty="0"/>
              <a:t>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BDE80-052B-9938-EE8E-D8C81054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66" y="-15371"/>
            <a:ext cx="2511357" cy="1412637"/>
          </a:xfrm>
          <a:prstGeom prst="rect">
            <a:avLst/>
          </a:prstGeom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E4843BC-9D2B-3B2B-575C-F16F65BF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98" y="88806"/>
            <a:ext cx="2854602" cy="1204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A25377-8F1B-6CC9-C9F9-D4370AC2B364}"/>
              </a:ext>
            </a:extLst>
          </p:cNvPr>
          <p:cNvSpPr/>
          <p:nvPr/>
        </p:nvSpPr>
        <p:spPr>
          <a:xfrm>
            <a:off x="0" y="6312310"/>
            <a:ext cx="12192000" cy="545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401818-DADF-A3EF-A208-4BB4A83D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D33B-839B-46E7-86F0-3CE0E6C0AEB2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1C5D4C0-8C57-26A1-92CC-80DF5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C601-C2B2-20C3-33B2-D1304162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8F1C34-A7D9-BEF1-1CDC-964651D3F1DE}"/>
              </a:ext>
            </a:extLst>
          </p:cNvPr>
          <p:cNvSpPr txBox="1"/>
          <p:nvPr/>
        </p:nvSpPr>
        <p:spPr>
          <a:xfrm>
            <a:off x="7529498" y="3895623"/>
            <a:ext cx="364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Guided by: </a:t>
            </a:r>
            <a:r>
              <a:rPr lang="en-GB" dirty="0" err="1"/>
              <a:t>Dr.</a:t>
            </a:r>
            <a:r>
              <a:rPr lang="en-GB" dirty="0"/>
              <a:t> Marina Blohm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AA9F7-8A1D-7093-952D-E9D80417CA80}"/>
              </a:ext>
            </a:extLst>
          </p:cNvPr>
          <p:cNvSpPr txBox="1"/>
          <p:nvPr/>
        </p:nvSpPr>
        <p:spPr>
          <a:xfrm>
            <a:off x="7926332" y="4455515"/>
            <a:ext cx="2752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Date :</a:t>
            </a:r>
            <a:r>
              <a:rPr lang="en-GB" dirty="0"/>
              <a:t> 15.01.2025</a:t>
            </a:r>
          </a:p>
          <a:p>
            <a:endParaRPr lang="en-GB" dirty="0"/>
          </a:p>
          <a:p>
            <a:r>
              <a:rPr lang="en-GB" b="1" dirty="0"/>
              <a:t>Place: </a:t>
            </a:r>
            <a:r>
              <a:rPr lang="en-GB" dirty="0"/>
              <a:t>Flensburg</a:t>
            </a:r>
            <a:endParaRPr lang="LID4096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433458-63E2-D737-C6C4-8FBD48B7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373200" y="5502819"/>
            <a:ext cx="784000" cy="7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0487-3449-8D0F-B597-ED6CC93E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E422-8772-D4AB-99B9-80D10C46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15A01-7704-F071-EABE-8AFA56DC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8588591E-FAD4-426F-2B4C-3D513B94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8228CE-903E-83E5-037C-604FD4B90B6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7FE471-647B-9C7F-F437-EC2DB46103F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0CA9D426-23A1-B2E3-6CC5-5B63D1D6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41914-2F7B-370A-ECDC-C1C49EC6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0F2FF34-139D-4DCC-C404-33896300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9EF5-6CC1-3C4E-0DD6-20F8059E804D}"/>
              </a:ext>
            </a:extLst>
          </p:cNvPr>
          <p:cNvSpPr txBox="1"/>
          <p:nvPr/>
        </p:nvSpPr>
        <p:spPr>
          <a:xfrm>
            <a:off x="264236" y="1156210"/>
            <a:ext cx="3789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Pre-Feasibility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Criteria For site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100;p1">
            <a:extLst>
              <a:ext uri="{FF2B5EF4-FFF2-40B4-BE49-F238E27FC236}">
                <a16:creationId xmlns:a16="http://schemas.microsoft.com/office/drawing/2014/main" id="{D607B734-7620-55B8-A65B-C945E5BEFA15}"/>
              </a:ext>
            </a:extLst>
          </p:cNvPr>
          <p:cNvSpPr/>
          <p:nvPr/>
        </p:nvSpPr>
        <p:spPr>
          <a:xfrm rot="2733763">
            <a:off x="295766" y="3200212"/>
            <a:ext cx="1174348" cy="1315862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728B2292-5557-05E1-1741-350176F60F44}"/>
              </a:ext>
            </a:extLst>
          </p:cNvPr>
          <p:cNvSpPr/>
          <p:nvPr/>
        </p:nvSpPr>
        <p:spPr>
          <a:xfrm rot="2733763">
            <a:off x="1967620" y="3142158"/>
            <a:ext cx="1239662" cy="1326748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9BF55C2D-2FD4-D0E4-B3CF-8D1B831023C3}"/>
              </a:ext>
            </a:extLst>
          </p:cNvPr>
          <p:cNvSpPr/>
          <p:nvPr/>
        </p:nvSpPr>
        <p:spPr>
          <a:xfrm rot="2733763">
            <a:off x="3687103" y="3091289"/>
            <a:ext cx="1359405" cy="1315863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EDEABB35-9687-E4BB-05A6-D499DC399B81}"/>
              </a:ext>
            </a:extLst>
          </p:cNvPr>
          <p:cNvSpPr/>
          <p:nvPr/>
        </p:nvSpPr>
        <p:spPr>
          <a:xfrm rot="2733763">
            <a:off x="7228819" y="3136211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0E536297-516D-7FB6-1A95-47624F7C3BC7}"/>
              </a:ext>
            </a:extLst>
          </p:cNvPr>
          <p:cNvSpPr/>
          <p:nvPr/>
        </p:nvSpPr>
        <p:spPr>
          <a:xfrm rot="2733763">
            <a:off x="5503107" y="3099660"/>
            <a:ext cx="1272319" cy="1294091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713E514B-9D75-5C8B-219E-E06BD86B3690}"/>
              </a:ext>
            </a:extLst>
          </p:cNvPr>
          <p:cNvSpPr/>
          <p:nvPr/>
        </p:nvSpPr>
        <p:spPr>
          <a:xfrm rot="2733763">
            <a:off x="8924269" y="3174310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92DE3FB-7CC2-9F2C-F5A1-B02811D5339B}"/>
              </a:ext>
            </a:extLst>
          </p:cNvPr>
          <p:cNvSpPr/>
          <p:nvPr/>
        </p:nvSpPr>
        <p:spPr>
          <a:xfrm rot="2733763">
            <a:off x="10638769" y="3202885"/>
            <a:ext cx="1283205" cy="1228776"/>
          </a:xfrm>
          <a:prstGeom prst="roundRect">
            <a:avLst>
              <a:gd name="adj" fmla="val 16667"/>
            </a:avLst>
          </a:prstGeom>
          <a:solidFill>
            <a:srgbClr val="F7F7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33350" dir="5400000" algn="bl" rotWithShape="0">
              <a:srgbClr val="000000">
                <a:alpha val="4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52990-E1E8-EE0D-2AF6-11A8A48626EB}"/>
              </a:ext>
            </a:extLst>
          </p:cNvPr>
          <p:cNvSpPr txBox="1"/>
          <p:nvPr/>
        </p:nvSpPr>
        <p:spPr>
          <a:xfrm>
            <a:off x="444420" y="3284501"/>
            <a:ext cx="1228725" cy="102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Resource Availability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82029-5577-0208-FA16-E688A3A9B6DE}"/>
              </a:ext>
            </a:extLst>
          </p:cNvPr>
          <p:cNvSpPr txBox="1"/>
          <p:nvPr/>
        </p:nvSpPr>
        <p:spPr>
          <a:xfrm>
            <a:off x="1961419" y="3462631"/>
            <a:ext cx="16859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Topography and Terrain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26D4F5-E8FA-08BD-9DBD-B5E4FDD145C7}"/>
              </a:ext>
            </a:extLst>
          </p:cNvPr>
          <p:cNvSpPr txBox="1"/>
          <p:nvPr/>
        </p:nvSpPr>
        <p:spPr>
          <a:xfrm>
            <a:off x="3693383" y="3487952"/>
            <a:ext cx="164782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Availability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28937-2A0A-AD9F-20A4-6230230049BE}"/>
              </a:ext>
            </a:extLst>
          </p:cNvPr>
          <p:cNvSpPr txBox="1"/>
          <p:nvPr/>
        </p:nvSpPr>
        <p:spPr>
          <a:xfrm>
            <a:off x="5655004" y="3358265"/>
            <a:ext cx="122872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793B9-BB8F-57FC-2D4B-E0FD1D531758}"/>
              </a:ext>
            </a:extLst>
          </p:cNvPr>
          <p:cNvSpPr txBox="1"/>
          <p:nvPr/>
        </p:nvSpPr>
        <p:spPr>
          <a:xfrm>
            <a:off x="7241417" y="3354628"/>
            <a:ext cx="1552575" cy="705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considerations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FEA755-0784-63A3-756A-23E43BFC6747}"/>
              </a:ext>
            </a:extLst>
          </p:cNvPr>
          <p:cNvSpPr txBox="1"/>
          <p:nvPr/>
        </p:nvSpPr>
        <p:spPr>
          <a:xfrm>
            <a:off x="8964966" y="3589047"/>
            <a:ext cx="1400175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Conditions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6DB68-894B-04DF-49D7-75D6291EB04D}"/>
              </a:ext>
            </a:extLst>
          </p:cNvPr>
          <p:cNvSpPr txBox="1"/>
          <p:nvPr/>
        </p:nvSpPr>
        <p:spPr>
          <a:xfrm>
            <a:off x="10948306" y="3555659"/>
            <a:ext cx="939608" cy="38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D8C4194D-F36F-394C-59BE-6B024ACEC040}"/>
              </a:ext>
            </a:extLst>
          </p:cNvPr>
          <p:cNvSpPr/>
          <p:nvPr/>
        </p:nvSpPr>
        <p:spPr>
          <a:xfrm rot="2640000">
            <a:off x="1297678" y="4069768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7567F446-B20A-F9A3-4A80-A8A69FE19DC8}"/>
              </a:ext>
            </a:extLst>
          </p:cNvPr>
          <p:cNvSpPr/>
          <p:nvPr/>
        </p:nvSpPr>
        <p:spPr>
          <a:xfrm rot="2640000">
            <a:off x="4926702" y="39649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61DA5EDB-DD44-FCD8-F688-D48C4AE23114}"/>
              </a:ext>
            </a:extLst>
          </p:cNvPr>
          <p:cNvSpPr/>
          <p:nvPr/>
        </p:nvSpPr>
        <p:spPr>
          <a:xfrm rot="2640000">
            <a:off x="8317602" y="4003093"/>
            <a:ext cx="771525" cy="76200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3A66D424-D81E-2B51-8AE2-DEABDFE54476}"/>
              </a:ext>
            </a:extLst>
          </p:cNvPr>
          <p:cNvSpPr/>
          <p:nvPr/>
        </p:nvSpPr>
        <p:spPr>
          <a:xfrm rot="7980000" flipH="1">
            <a:off x="2998387" y="2664057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BD367FEB-39B1-898D-118E-52F9D6DBDBCB}"/>
              </a:ext>
            </a:extLst>
          </p:cNvPr>
          <p:cNvSpPr/>
          <p:nvPr/>
        </p:nvSpPr>
        <p:spPr>
          <a:xfrm rot="7980000" flipH="1">
            <a:off x="6569338" y="2640026"/>
            <a:ext cx="704850" cy="866775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C39AE13F-57AE-E260-E786-2FD0BE403713}"/>
              </a:ext>
            </a:extLst>
          </p:cNvPr>
          <p:cNvSpPr/>
          <p:nvPr/>
        </p:nvSpPr>
        <p:spPr>
          <a:xfrm rot="7980000" flipH="1">
            <a:off x="9970687" y="2730732"/>
            <a:ext cx="704850" cy="857250"/>
          </a:xfrm>
          <a:prstGeom prst="bentUpArrow">
            <a:avLst/>
          </a:prstGeom>
          <a:solidFill>
            <a:srgbClr val="3A84C3"/>
          </a:solidFill>
          <a:ln>
            <a:solidFill>
              <a:srgbClr val="3A84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119F-6F80-506B-0473-63B3DF73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9FBD-DFEC-A584-82D8-A658E28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B032-7DA5-5093-7DD5-6CD7CA1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FBF07BB-A893-ECD5-6E7A-46B8EDCF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22651A-FDF3-2104-92D6-B4E7CBF46D8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3D9056-86A3-834A-06DB-1663AC735F6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FFD0577-CAF3-F032-8C64-4FE16CF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CD28D-1BE2-5951-A93A-9111E318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1E96BB53-4CF1-17AB-60E2-60BE6C8B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C5ABA73E-C028-1931-D91C-01252631F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A3A844D-7481-0D47-F71B-CF164B7C0FDB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2DA39-41DF-DF6B-95C8-A7A61B0A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964" y="2957655"/>
            <a:ext cx="69273" cy="47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68ED-329C-F9B3-520A-8F1B68747A38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AB692-8DB7-3437-6977-B7E89BC563D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EBA6A-E379-CCBC-8E7B-70DEB5D1ED53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4CC0-9D1C-30B0-F745-7AAFF496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BA4A-748E-0796-0FF9-792A1DD7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BE425-E624-64CC-EA55-80058141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D418BB0-C591-375C-233B-0AEE21ADC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4A7F0A-C704-45CE-E06B-8904E6D5A90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8C1D0-185D-E81B-F77A-C4F7DC7FDE5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228E9DB-1C0B-2E7A-A14D-F2103541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6782C1-759B-30E9-0795-5A518764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56049F2-0E4E-0025-F36D-A7ED21C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C5951F1-F7E6-8EA2-A255-0C03B5D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0" y="2026919"/>
            <a:ext cx="3859274" cy="27273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566B627-6B26-ECA0-A2D2-4BDFCF40378E}"/>
              </a:ext>
            </a:extLst>
          </p:cNvPr>
          <p:cNvSpPr/>
          <p:nvPr/>
        </p:nvSpPr>
        <p:spPr>
          <a:xfrm>
            <a:off x="8909175" y="2896224"/>
            <a:ext cx="122852" cy="17019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86DDC2-4C9D-1B65-15F0-90B3B5D8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65" y="1285900"/>
            <a:ext cx="6909069" cy="4720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72E22-B365-F882-D27D-0651E8386E04}"/>
              </a:ext>
            </a:extLst>
          </p:cNvPr>
          <p:cNvSpPr txBox="1"/>
          <p:nvPr/>
        </p:nvSpPr>
        <p:spPr>
          <a:xfrm>
            <a:off x="8690849" y="1292607"/>
            <a:ext cx="258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B5276B-7F63-C201-575F-38288DE66FA0}"/>
              </a:ext>
            </a:extLst>
          </p:cNvPr>
          <p:cNvSpPr txBox="1"/>
          <p:nvPr/>
        </p:nvSpPr>
        <p:spPr>
          <a:xfrm>
            <a:off x="2682955" y="5983858"/>
            <a:ext cx="3092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location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35-FE08-C689-6FB0-9BE385027210}"/>
              </a:ext>
            </a:extLst>
          </p:cNvPr>
          <p:cNvSpPr txBox="1"/>
          <p:nvPr/>
        </p:nvSpPr>
        <p:spPr>
          <a:xfrm>
            <a:off x="8695223" y="4985768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73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A7D8-3642-24EB-5750-26E1F803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DE9D-4B8A-AE6C-4F4C-11A064A0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DB61B-5541-4280-FCAF-7588C6B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E200E2-479D-9000-68E9-CDFD6BDCD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A0BA4-7C02-B107-0A64-936349AD708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7E3133-B36E-D9F1-BD7C-FBF53C69E8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C012AD1-C1B2-144C-208B-57EF0042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24F7769-5EE8-EE99-8207-FE963B0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4BD325E-08C5-1102-31BD-0F8878F7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map with a red line&#10;&#10;Description automatically generated">
            <a:extLst>
              <a:ext uri="{FF2B5EF4-FFF2-40B4-BE49-F238E27FC236}">
                <a16:creationId xmlns:a16="http://schemas.microsoft.com/office/drawing/2014/main" id="{4683D387-26FF-0227-FD7A-1BDD0A73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32" y="2089473"/>
            <a:ext cx="5554758" cy="339782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B4F82-E336-3386-1C16-25F045DD3DF7}"/>
              </a:ext>
            </a:extLst>
          </p:cNvPr>
          <p:cNvSpPr txBox="1"/>
          <p:nvPr/>
        </p:nvSpPr>
        <p:spPr>
          <a:xfrm>
            <a:off x="4062269" y="1370701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Used Google Earth Pro for a comprehensive site assessment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170C4-3FCC-17E8-2AA3-DFBE7C1A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98" y="2083499"/>
            <a:ext cx="5815547" cy="337133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593D0-2FBA-40C1-5587-4DE6CD94FEBE}"/>
              </a:ext>
            </a:extLst>
          </p:cNvPr>
          <p:cNvSpPr txBox="1"/>
          <p:nvPr/>
        </p:nvSpPr>
        <p:spPr>
          <a:xfrm>
            <a:off x="1877724" y="5667609"/>
            <a:ext cx="3058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Poladia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farm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71FD7-85C1-D892-D891-5ED887534F58}"/>
              </a:ext>
            </a:extLst>
          </p:cNvPr>
          <p:cNvSpPr txBox="1"/>
          <p:nvPr/>
        </p:nvSpPr>
        <p:spPr>
          <a:xfrm>
            <a:off x="7981754" y="5674391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F5743-347F-947F-84A1-7C1248BC5014}"/>
              </a:ext>
            </a:extLst>
          </p:cNvPr>
          <p:cNvSpPr txBox="1"/>
          <p:nvPr/>
        </p:nvSpPr>
        <p:spPr>
          <a:xfrm>
            <a:off x="229098" y="1281387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</p:spTree>
    <p:extLst>
      <p:ext uri="{BB962C8B-B14F-4D97-AF65-F5344CB8AC3E}">
        <p14:creationId xmlns:p14="http://schemas.microsoft.com/office/powerpoint/2010/main" val="19053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36D59-1D41-2CE9-008D-28D3FB411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520E-6933-1F48-6366-A21630C8F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F7D0A-46EA-29B2-CBA5-B3151E5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14B915D-3E24-831F-4AF9-CE770D3D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830887-9D76-8087-08A7-021B98C9E5B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058306-571F-2FFF-F2E1-7E5A98D4ABD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96ECA3-A1BF-A5DE-5D36-9350B6DB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1307E0-B7C0-7B41-3572-D6ABD179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0A849EF-5763-7767-A3AC-F76A1D5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34C1-ED7B-2037-FC06-67684845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305" y="1308460"/>
            <a:ext cx="5915100" cy="45516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5ED29-4780-188D-89CC-F56314D1B8D7}"/>
              </a:ext>
            </a:extLst>
          </p:cNvPr>
          <p:cNvSpPr txBox="1"/>
          <p:nvPr/>
        </p:nvSpPr>
        <p:spPr>
          <a:xfrm>
            <a:off x="206780" y="1924683"/>
            <a:ext cx="476552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Type of Land and Soil Condition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 :- Residual soil with reddish brown in color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:- Private farmland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X 100 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F704D-97D2-52A5-ADF3-BFD2AFF6DD40}"/>
              </a:ext>
            </a:extLst>
          </p:cNvPr>
          <p:cNvSpPr txBox="1"/>
          <p:nvPr/>
        </p:nvSpPr>
        <p:spPr>
          <a:xfrm>
            <a:off x="206780" y="1248325"/>
            <a:ext cx="4359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93E40-9CF1-9C2D-7B28-101BF41EF863}"/>
              </a:ext>
            </a:extLst>
          </p:cNvPr>
          <p:cNvSpPr txBox="1"/>
          <p:nvPr/>
        </p:nvSpPr>
        <p:spPr>
          <a:xfrm>
            <a:off x="7157065" y="5958986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4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3F30-4E5C-7BDA-9680-23D63A93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DA11-9EFE-475F-CA38-755ECBB8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6E7E9-57A8-C6EB-01F2-948628602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FB05E6D-9782-8768-4692-5042AEF0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D1D86-B381-B12C-5719-A029C0064F6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A5B06A-36E9-F3FE-EE98-B40FA2DFB63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5179DC3-6EF7-78AB-B210-038031D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1C6D1CD-72D4-8100-160B-3848FD3B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823928C-32AC-9F64-7546-9CA575F5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FF0C9-3C99-0562-3E9E-8AF3C45D9038}"/>
              </a:ext>
            </a:extLst>
          </p:cNvPr>
          <p:cNvSpPr txBox="1"/>
          <p:nvPr/>
        </p:nvSpPr>
        <p:spPr>
          <a:xfrm>
            <a:off x="229097" y="2083499"/>
            <a:ext cx="3221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Elevation Profile of Site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E2AE1-C77A-4370-1EA6-25DDECC46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648" y="1276040"/>
            <a:ext cx="8234254" cy="471008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966FE-E449-2B9D-85A6-BDF4BB5D6CBE}"/>
              </a:ext>
            </a:extLst>
          </p:cNvPr>
          <p:cNvSpPr txBox="1"/>
          <p:nvPr/>
        </p:nvSpPr>
        <p:spPr>
          <a:xfrm>
            <a:off x="229097" y="1292227"/>
            <a:ext cx="3221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latin typeface="Calibri" panose="020F0502020204030204"/>
              </a:rPr>
              <a:t>Site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44BF7-A65C-6C17-214B-5A723EA9F3FD}"/>
              </a:ext>
            </a:extLst>
          </p:cNvPr>
          <p:cNvSpPr txBox="1"/>
          <p:nvPr/>
        </p:nvSpPr>
        <p:spPr>
          <a:xfrm>
            <a:off x="6765180" y="6027898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691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2DD4-3B15-A61E-833B-F8378BBB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EBB9-DA68-E748-14AF-E08EC1FE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B8A41-C8CB-5C8A-65FA-73517803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54D6BA-040C-AF45-C390-0DFCA6C7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5A06F0-5F45-22D0-120E-9B16F9A1EB0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78ED8F-3971-5A25-7F69-0B80DE86598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2333A59-9539-A19D-F7B7-1331FE03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28FC2C2-176F-1759-FBD4-998A6F06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63E6AC1-3ACA-548B-B836-961F723E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-up of a chart&#10;&#10;Description automatically generated">
            <a:extLst>
              <a:ext uri="{FF2B5EF4-FFF2-40B4-BE49-F238E27FC236}">
                <a16:creationId xmlns:a16="http://schemas.microsoft.com/office/drawing/2014/main" id="{B6FC39FE-65A1-00DB-FDBA-62D7DA73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4296" r="11522"/>
          <a:stretch/>
        </p:blipFill>
        <p:spPr>
          <a:xfrm>
            <a:off x="8011701" y="2926904"/>
            <a:ext cx="3769567" cy="2248678"/>
          </a:xfrm>
          <a:prstGeom prst="rect">
            <a:avLst/>
          </a:prstGeom>
        </p:spPr>
      </p:pic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ED74AA3A-6986-880C-784F-0382D9BD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0" y="1810086"/>
            <a:ext cx="7409208" cy="4152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D3486-5DAA-379C-704E-B897A088E53D}"/>
              </a:ext>
            </a:extLst>
          </p:cNvPr>
          <p:cNvSpPr txBox="1"/>
          <p:nvPr/>
        </p:nvSpPr>
        <p:spPr>
          <a:xfrm>
            <a:off x="7909064" y="1505763"/>
            <a:ext cx="3974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Six Suzlon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2.1 MW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wind turbines, strategically positioning them to account for wind direction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A3ED3-058B-75A7-D887-5687541A4ED8}"/>
              </a:ext>
            </a:extLst>
          </p:cNvPr>
          <p:cNvSpPr txBox="1"/>
          <p:nvPr/>
        </p:nvSpPr>
        <p:spPr>
          <a:xfrm>
            <a:off x="350870" y="1260741"/>
            <a:ext cx="669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Predominant Wind direction of Site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3374-9193-2BA6-F8F7-8CCC58566BCD}"/>
              </a:ext>
            </a:extLst>
          </p:cNvPr>
          <p:cNvSpPr txBox="1"/>
          <p:nvPr/>
        </p:nvSpPr>
        <p:spPr>
          <a:xfrm>
            <a:off x="2920968" y="6005417"/>
            <a:ext cx="2907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Poladia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1AD6A-F59A-E43E-9900-2A38C3AD642B}"/>
              </a:ext>
            </a:extLst>
          </p:cNvPr>
          <p:cNvSpPr txBox="1"/>
          <p:nvPr/>
        </p:nvSpPr>
        <p:spPr>
          <a:xfrm>
            <a:off x="8889741" y="5304300"/>
            <a:ext cx="2184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Wind rose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99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9221-C765-7E6B-099E-B79505634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77F-B84E-AE7C-61B7-4D3E5352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FDBA7-4788-5C76-A79F-C6B33D22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6E1D94-D5A8-ADA1-E1E9-A5465C64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76FDC9-8545-9477-4A4D-D0F4C41AB25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517A5D-A069-57E8-2A52-F14F189B7AA6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5CFF43-03FE-87FE-1D0E-92174707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B3FF5E-B932-80FD-03B2-D04422AF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7D56462-5FAA-A101-D798-7C1B8B1B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71D20-484C-A007-6995-1CCB9A1AB7EE}"/>
              </a:ext>
            </a:extLst>
          </p:cNvPr>
          <p:cNvSpPr txBox="1"/>
          <p:nvPr/>
        </p:nvSpPr>
        <p:spPr>
          <a:xfrm>
            <a:off x="7405960" y="1678956"/>
            <a:ext cx="4391031" cy="360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Capacity 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12.6 MW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Turbine:-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S97*2100(112 m HH)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Suzlon?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Manufacturer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High-capacity utilization factor (CUF)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Cost Availability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71EB8-42C2-9CA8-BBF5-6179F5BA6F94}"/>
              </a:ext>
            </a:extLst>
          </p:cNvPr>
          <p:cNvSpPr txBox="1"/>
          <p:nvPr/>
        </p:nvSpPr>
        <p:spPr>
          <a:xfrm>
            <a:off x="395008" y="1255365"/>
            <a:ext cx="5318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Selection of WTGs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D3BFA-FD1F-2E34-3DAE-ABFEF092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8" y="1761072"/>
            <a:ext cx="6723718" cy="42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AE73-D3FC-5D9C-439D-8CC100D7A64A}"/>
              </a:ext>
            </a:extLst>
          </p:cNvPr>
          <p:cNvSpPr txBox="1"/>
          <p:nvPr/>
        </p:nvSpPr>
        <p:spPr>
          <a:xfrm>
            <a:off x="2600908" y="5986755"/>
            <a:ext cx="3212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.10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SUZLON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9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EFD0D-FA99-9024-572B-9D26F96AC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5DF4-4BB3-3623-5427-401743FF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F287A-30EF-CB3A-7157-C5CA3BF35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9447A9B-75D3-7FC1-0DCF-760429514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592EA-955B-7542-0B1B-8D57645D945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5A4CF-EF65-A63F-AF60-0ED26FA438F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A128583-D295-3221-42C3-9F781C0F0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CE1A5D7-1589-780D-FB4E-D1A055F7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B1660A-3894-F1BA-706A-325A95F6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land with red line&#10;&#10;Description automatically generated">
            <a:extLst>
              <a:ext uri="{FF2B5EF4-FFF2-40B4-BE49-F238E27FC236}">
                <a16:creationId xmlns:a16="http://schemas.microsoft.com/office/drawing/2014/main" id="{72EC1FB5-15A2-AD26-EEC7-A947B66F2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76" y="1308460"/>
            <a:ext cx="8495762" cy="4738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99BC-F4AB-2207-136A-A8848776C9E1}"/>
              </a:ext>
            </a:extLst>
          </p:cNvPr>
          <p:cNvSpPr txBox="1"/>
          <p:nvPr/>
        </p:nvSpPr>
        <p:spPr>
          <a:xfrm>
            <a:off x="108857" y="2194083"/>
            <a:ext cx="32874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 wind farm has a capacity of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12.6 MW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is relatively below 20 MW. Therefore, we utilized an available substation.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substation, named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Renew Wind Energy (AP2) Pvt Ltd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operates at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33/220 kV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length of the 33 kV line from the inside wind farm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4.41 Km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from wind farm area to the pooling substation is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16 km.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Followed existing roads for transmission line in order to avoid conflicts and permissions.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5AB78-4A3A-322E-634C-8E938572B2E7}"/>
              </a:ext>
            </a:extLst>
          </p:cNvPr>
          <p:cNvSpPr txBox="1"/>
          <p:nvPr/>
        </p:nvSpPr>
        <p:spPr>
          <a:xfrm>
            <a:off x="229098" y="1239976"/>
            <a:ext cx="2987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Grid infrastructure and cable routing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5D08C-6014-65E5-E0D5-AD79B1969F85}"/>
              </a:ext>
            </a:extLst>
          </p:cNvPr>
          <p:cNvSpPr txBox="1"/>
          <p:nvPr/>
        </p:nvSpPr>
        <p:spPr>
          <a:xfrm>
            <a:off x="5417294" y="6047458"/>
            <a:ext cx="4429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Grid infrastructure and cable routing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4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275C-BDBC-5FED-D4E0-7AF15541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1B3A42-5C08-A965-5354-768D05D5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76C1386C-7986-6F2A-F6C0-150FD0398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CFCA1-CE40-9805-3FC7-702788D1F59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BF59FD-96AC-338C-EEA3-5470F3991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1C5D604-2746-7331-1677-06C789945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121AA19-EF4C-109B-2E90-D2B30D2E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1B61FD-72A6-E91A-53A8-CCA08C7E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46275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0727-F476-F6DE-B57E-18E0B23AA32C}"/>
              </a:ext>
            </a:extLst>
          </p:cNvPr>
          <p:cNvSpPr txBox="1"/>
          <p:nvPr/>
        </p:nvSpPr>
        <p:spPr>
          <a:xfrm>
            <a:off x="574020" y="1308460"/>
            <a:ext cx="7936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Environmental Conflicts in Wind Energy Projects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432A4E-EFD4-7E6C-5719-7C41A453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B32E8-DC36-0AA6-857C-946F359D765F}"/>
              </a:ext>
            </a:extLst>
          </p:cNvPr>
          <p:cNvSpPr txBox="1"/>
          <p:nvPr/>
        </p:nvSpPr>
        <p:spPr>
          <a:xfrm>
            <a:off x="673608" y="2023364"/>
            <a:ext cx="6842760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Use Challenges: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Competition over agricultural, forest, and community lands.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areas like the Western Ghats face ecological damage.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Biodiversity Impact: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Bird and bat fatalities due to turbine collisions.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Habitat destruction from road construction and deforestation.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Environmental Trade-offs: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 pollution and shadow flicker disturb local communities.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in local hydrology and microclimates from large-scale projects.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D0991-5034-204F-4198-BC6D5FBE2D5C}"/>
              </a:ext>
            </a:extLst>
          </p:cNvPr>
          <p:cNvSpPr txBox="1"/>
          <p:nvPr/>
        </p:nvSpPr>
        <p:spPr>
          <a:xfrm>
            <a:off x="9410335" y="4867600"/>
            <a:ext cx="15807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4.1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major Environmental Conflicts in India with example">
            <a:extLst>
              <a:ext uri="{FF2B5EF4-FFF2-40B4-BE49-F238E27FC236}">
                <a16:creationId xmlns:a16="http://schemas.microsoft.com/office/drawing/2014/main" id="{46D06C48-1C4D-1BD7-66F5-C40007CD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95" y="2274020"/>
            <a:ext cx="4371586" cy="24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DD9E-4C9F-24C6-CE81-BADFF5E1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EDAC-A30F-6DEC-918E-A2D1D3E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DD40-FA38-1B34-3D3F-031490AC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26E6475-B752-CBB0-400C-3008E5F2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82DF3A-9929-08B6-54E5-F0F754281A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BA3CD6-772C-D8CE-6DC9-AB38632FE6F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42E3A8B-EA79-5D06-2AF9-F3ECFE77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4772838-6B7E-DBB3-8BFE-ED6EB27F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C168699-74E9-8867-7B45-8700CFA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</a:t>
            </a:r>
            <a:r>
              <a:rPr lang="en-GB" dirty="0">
                <a:solidFill>
                  <a:prstClr val="black"/>
                </a:solidFill>
              </a:rPr>
              <a:t> Gujarat, India (Rahul)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123;p1">
            <a:extLst>
              <a:ext uri="{FF2B5EF4-FFF2-40B4-BE49-F238E27FC236}">
                <a16:creationId xmlns:a16="http://schemas.microsoft.com/office/drawing/2014/main" id="{DBCA9A73-ED0A-48B5-0858-009068C442AD}"/>
              </a:ext>
            </a:extLst>
          </p:cNvPr>
          <p:cNvSpPr txBox="1"/>
          <p:nvPr/>
        </p:nvSpPr>
        <p:spPr>
          <a:xfrm>
            <a:off x="775745" y="12465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82DE01"/>
                </a:solidFill>
                <a:latin typeface="Roboto Black"/>
                <a:ea typeface="Roboto Black"/>
                <a:cs typeface="Roboto Black"/>
                <a:sym typeface="Roboto Black"/>
              </a:rPr>
              <a:t>1</a:t>
            </a:r>
            <a:endParaRPr sz="10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24;p1">
            <a:extLst>
              <a:ext uri="{FF2B5EF4-FFF2-40B4-BE49-F238E27FC236}">
                <a16:creationId xmlns:a16="http://schemas.microsoft.com/office/drawing/2014/main" id="{70880739-A10E-77C7-CBE8-49B49C22814D}"/>
              </a:ext>
            </a:extLst>
          </p:cNvPr>
          <p:cNvGrpSpPr/>
          <p:nvPr/>
        </p:nvGrpSpPr>
        <p:grpSpPr>
          <a:xfrm>
            <a:off x="354937" y="1908992"/>
            <a:ext cx="2761752" cy="1456914"/>
            <a:chOff x="223122" y="1943879"/>
            <a:chExt cx="3320484" cy="1821420"/>
          </a:xfrm>
        </p:grpSpPr>
        <p:sp>
          <p:nvSpPr>
            <p:cNvPr id="14" name="Google Shape;125;p1">
              <a:extLst>
                <a:ext uri="{FF2B5EF4-FFF2-40B4-BE49-F238E27FC236}">
                  <a16:creationId xmlns:a16="http://schemas.microsoft.com/office/drawing/2014/main" id="{28317768-2E0B-34FC-7934-4B4316AE5429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;p1">
              <a:extLst>
                <a:ext uri="{FF2B5EF4-FFF2-40B4-BE49-F238E27FC236}">
                  <a16:creationId xmlns:a16="http://schemas.microsoft.com/office/drawing/2014/main" id="{E874C6A6-0F30-2400-4DF5-80D0284CF2C8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Introduction</a:t>
              </a:r>
            </a:p>
          </p:txBody>
        </p:sp>
      </p:grpSp>
      <p:sp>
        <p:nvSpPr>
          <p:cNvPr id="16" name="Google Shape;123;p1">
            <a:extLst>
              <a:ext uri="{FF2B5EF4-FFF2-40B4-BE49-F238E27FC236}">
                <a16:creationId xmlns:a16="http://schemas.microsoft.com/office/drawing/2014/main" id="{AC450221-8C4A-BCE0-F38C-2B8276671A5B}"/>
              </a:ext>
            </a:extLst>
          </p:cNvPr>
          <p:cNvSpPr txBox="1"/>
          <p:nvPr/>
        </p:nvSpPr>
        <p:spPr>
          <a:xfrm>
            <a:off x="3773987" y="1370988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endParaRPr sz="10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24;p1">
            <a:extLst>
              <a:ext uri="{FF2B5EF4-FFF2-40B4-BE49-F238E27FC236}">
                <a16:creationId xmlns:a16="http://schemas.microsoft.com/office/drawing/2014/main" id="{A0DEBBDE-B3C9-C34B-2890-0316FAB77EE0}"/>
              </a:ext>
            </a:extLst>
          </p:cNvPr>
          <p:cNvGrpSpPr/>
          <p:nvPr/>
        </p:nvGrpSpPr>
        <p:grpSpPr>
          <a:xfrm>
            <a:off x="3353179" y="2033399"/>
            <a:ext cx="2761752" cy="1668639"/>
            <a:chOff x="223122" y="1943879"/>
            <a:chExt cx="3320484" cy="2086117"/>
          </a:xfrm>
        </p:grpSpPr>
        <p:sp>
          <p:nvSpPr>
            <p:cNvPr id="20" name="Google Shape;125;p1">
              <a:extLst>
                <a:ext uri="{FF2B5EF4-FFF2-40B4-BE49-F238E27FC236}">
                  <a16:creationId xmlns:a16="http://schemas.microsoft.com/office/drawing/2014/main" id="{34970B07-15EC-90C5-7B77-B1A3D94E5C27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;p1">
              <a:extLst>
                <a:ext uri="{FF2B5EF4-FFF2-40B4-BE49-F238E27FC236}">
                  <a16:creationId xmlns:a16="http://schemas.microsoft.com/office/drawing/2014/main" id="{33D93D73-DCD6-3672-037B-7AEFEE58F53B}"/>
                </a:ext>
              </a:extLst>
            </p:cNvPr>
            <p:cNvSpPr txBox="1"/>
            <p:nvPr/>
          </p:nvSpPr>
          <p:spPr>
            <a:xfrm>
              <a:off x="598275" y="2760275"/>
              <a:ext cx="24784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Legal Framework</a:t>
              </a:r>
            </a:p>
          </p:txBody>
        </p:sp>
      </p:grpSp>
      <p:sp>
        <p:nvSpPr>
          <p:cNvPr id="22" name="Google Shape;123;p1">
            <a:extLst>
              <a:ext uri="{FF2B5EF4-FFF2-40B4-BE49-F238E27FC236}">
                <a16:creationId xmlns:a16="http://schemas.microsoft.com/office/drawing/2014/main" id="{FE36942E-E6B1-9C30-4B02-AE252D7B32AA}"/>
              </a:ext>
            </a:extLst>
          </p:cNvPr>
          <p:cNvSpPr txBox="1"/>
          <p:nvPr/>
        </p:nvSpPr>
        <p:spPr>
          <a:xfrm>
            <a:off x="7347604" y="1426974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endParaRPr sz="10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124;p1">
            <a:extLst>
              <a:ext uri="{FF2B5EF4-FFF2-40B4-BE49-F238E27FC236}">
                <a16:creationId xmlns:a16="http://schemas.microsoft.com/office/drawing/2014/main" id="{778617D4-988D-9B79-D858-86D131C3D58A}"/>
              </a:ext>
            </a:extLst>
          </p:cNvPr>
          <p:cNvGrpSpPr/>
          <p:nvPr/>
        </p:nvGrpSpPr>
        <p:grpSpPr>
          <a:xfrm>
            <a:off x="6926796" y="2089385"/>
            <a:ext cx="2761752" cy="1640698"/>
            <a:chOff x="223122" y="1943879"/>
            <a:chExt cx="3320484" cy="2051185"/>
          </a:xfrm>
        </p:grpSpPr>
        <p:sp>
          <p:nvSpPr>
            <p:cNvPr id="24" name="Google Shape;125;p1">
              <a:extLst>
                <a:ext uri="{FF2B5EF4-FFF2-40B4-BE49-F238E27FC236}">
                  <a16:creationId xmlns:a16="http://schemas.microsoft.com/office/drawing/2014/main" id="{815A9831-4869-02BD-AAC4-1D80C0F97C4F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6;p1">
              <a:extLst>
                <a:ext uri="{FF2B5EF4-FFF2-40B4-BE49-F238E27FC236}">
                  <a16:creationId xmlns:a16="http://schemas.microsoft.com/office/drawing/2014/main" id="{FACB5572-6522-AEA9-F4AE-2594C81FAB3C}"/>
                </a:ext>
              </a:extLst>
            </p:cNvPr>
            <p:cNvSpPr txBox="1"/>
            <p:nvPr/>
          </p:nvSpPr>
          <p:spPr>
            <a:xfrm>
              <a:off x="384905" y="2725343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Wind Farm Development</a:t>
              </a:r>
            </a:p>
          </p:txBody>
        </p:sp>
      </p:grpSp>
      <p:sp>
        <p:nvSpPr>
          <p:cNvPr id="26" name="Google Shape;123;p1">
            <a:extLst>
              <a:ext uri="{FF2B5EF4-FFF2-40B4-BE49-F238E27FC236}">
                <a16:creationId xmlns:a16="http://schemas.microsoft.com/office/drawing/2014/main" id="{0C1099EC-EC58-6071-42F3-7585C40EE800}"/>
              </a:ext>
            </a:extLst>
          </p:cNvPr>
          <p:cNvSpPr txBox="1"/>
          <p:nvPr/>
        </p:nvSpPr>
        <p:spPr>
          <a:xfrm>
            <a:off x="9894862" y="13989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3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endParaRPr sz="10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24;p1">
            <a:extLst>
              <a:ext uri="{FF2B5EF4-FFF2-40B4-BE49-F238E27FC236}">
                <a16:creationId xmlns:a16="http://schemas.microsoft.com/office/drawing/2014/main" id="{B62E22E4-4D22-3E0B-BEFC-AC624A8785AE}"/>
              </a:ext>
            </a:extLst>
          </p:cNvPr>
          <p:cNvGrpSpPr/>
          <p:nvPr/>
        </p:nvGrpSpPr>
        <p:grpSpPr>
          <a:xfrm>
            <a:off x="9474054" y="2061392"/>
            <a:ext cx="2761752" cy="1952847"/>
            <a:chOff x="223122" y="1943879"/>
            <a:chExt cx="3320484" cy="2441430"/>
          </a:xfrm>
        </p:grpSpPr>
        <p:sp>
          <p:nvSpPr>
            <p:cNvPr id="28" name="Google Shape;125;p1">
              <a:extLst>
                <a:ext uri="{FF2B5EF4-FFF2-40B4-BE49-F238E27FC236}">
                  <a16:creationId xmlns:a16="http://schemas.microsoft.com/office/drawing/2014/main" id="{B3D9029F-F8E4-06FA-EB01-6ED5BF7154C8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6;p1">
              <a:extLst>
                <a:ext uri="{FF2B5EF4-FFF2-40B4-BE49-F238E27FC236}">
                  <a16:creationId xmlns:a16="http://schemas.microsoft.com/office/drawing/2014/main" id="{3165DCC0-408F-D02A-3F6F-6DA0604D736B}"/>
                </a:ext>
              </a:extLst>
            </p:cNvPr>
            <p:cNvSpPr txBox="1"/>
            <p:nvPr/>
          </p:nvSpPr>
          <p:spPr>
            <a:xfrm>
              <a:off x="570305" y="2538419"/>
              <a:ext cx="2414971" cy="184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Environmental Impact and Conflicts</a:t>
              </a:r>
            </a:p>
          </p:txBody>
        </p:sp>
      </p:grpSp>
      <p:sp>
        <p:nvSpPr>
          <p:cNvPr id="30" name="Google Shape;123;p1">
            <a:extLst>
              <a:ext uri="{FF2B5EF4-FFF2-40B4-BE49-F238E27FC236}">
                <a16:creationId xmlns:a16="http://schemas.microsoft.com/office/drawing/2014/main" id="{3AB8F21F-E8FB-9E55-C841-B2CEBDE9502F}"/>
              </a:ext>
            </a:extLst>
          </p:cNvPr>
          <p:cNvSpPr txBox="1"/>
          <p:nvPr/>
        </p:nvSpPr>
        <p:spPr>
          <a:xfrm>
            <a:off x="928145" y="3638332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rPr>
              <a:t>5</a:t>
            </a:r>
            <a:endParaRPr sz="10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124;p1">
            <a:extLst>
              <a:ext uri="{FF2B5EF4-FFF2-40B4-BE49-F238E27FC236}">
                <a16:creationId xmlns:a16="http://schemas.microsoft.com/office/drawing/2014/main" id="{2622D2AA-C512-5BC6-D03A-533EE973CAE7}"/>
              </a:ext>
            </a:extLst>
          </p:cNvPr>
          <p:cNvGrpSpPr/>
          <p:nvPr/>
        </p:nvGrpSpPr>
        <p:grpSpPr>
          <a:xfrm>
            <a:off x="507337" y="4300743"/>
            <a:ext cx="2761752" cy="1782907"/>
            <a:chOff x="223122" y="1943879"/>
            <a:chExt cx="3320484" cy="2228973"/>
          </a:xfrm>
        </p:grpSpPr>
        <p:sp>
          <p:nvSpPr>
            <p:cNvPr id="32" name="Google Shape;125;p1">
              <a:extLst>
                <a:ext uri="{FF2B5EF4-FFF2-40B4-BE49-F238E27FC236}">
                  <a16:creationId xmlns:a16="http://schemas.microsoft.com/office/drawing/2014/main" id="{ACC95B33-1E29-E9CC-8B77-2A9D6282169E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6;p1">
              <a:extLst>
                <a:ext uri="{FF2B5EF4-FFF2-40B4-BE49-F238E27FC236}">
                  <a16:creationId xmlns:a16="http://schemas.microsoft.com/office/drawing/2014/main" id="{668AFE69-5F0E-D4CF-B638-9BCB25DAAFF3}"/>
                </a:ext>
              </a:extLst>
            </p:cNvPr>
            <p:cNvSpPr txBox="1"/>
            <p:nvPr/>
          </p:nvSpPr>
          <p:spPr>
            <a:xfrm>
              <a:off x="565589" y="2903131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Land Leasing</a:t>
              </a:r>
            </a:p>
          </p:txBody>
        </p:sp>
      </p:grpSp>
      <p:sp>
        <p:nvSpPr>
          <p:cNvPr id="34" name="Google Shape;123;p1">
            <a:extLst>
              <a:ext uri="{FF2B5EF4-FFF2-40B4-BE49-F238E27FC236}">
                <a16:creationId xmlns:a16="http://schemas.microsoft.com/office/drawing/2014/main" id="{5719EDDD-BA1A-72D8-A578-06CD0E5763E2}"/>
              </a:ext>
            </a:extLst>
          </p:cNvPr>
          <p:cNvSpPr txBox="1"/>
          <p:nvPr/>
        </p:nvSpPr>
        <p:spPr>
          <a:xfrm>
            <a:off x="3441199" y="369741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chemeClr val="tx2"/>
                </a:solidFill>
                <a:latin typeface="Roboto Black"/>
                <a:ea typeface="Roboto Black"/>
                <a:cs typeface="Roboto Black"/>
                <a:sym typeface="Roboto Black"/>
              </a:rPr>
              <a:t>6</a:t>
            </a:r>
            <a:endParaRPr sz="10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124;p1">
            <a:extLst>
              <a:ext uri="{FF2B5EF4-FFF2-40B4-BE49-F238E27FC236}">
                <a16:creationId xmlns:a16="http://schemas.microsoft.com/office/drawing/2014/main" id="{F3A37C0C-AF4F-6F10-47EB-61CB4A8AC839}"/>
              </a:ext>
            </a:extLst>
          </p:cNvPr>
          <p:cNvGrpSpPr/>
          <p:nvPr/>
        </p:nvGrpSpPr>
        <p:grpSpPr>
          <a:xfrm>
            <a:off x="3020391" y="4359830"/>
            <a:ext cx="2761752" cy="1456914"/>
            <a:chOff x="223122" y="1943879"/>
            <a:chExt cx="3320484" cy="1821420"/>
          </a:xfrm>
        </p:grpSpPr>
        <p:sp>
          <p:nvSpPr>
            <p:cNvPr id="36" name="Google Shape;125;p1">
              <a:extLst>
                <a:ext uri="{FF2B5EF4-FFF2-40B4-BE49-F238E27FC236}">
                  <a16:creationId xmlns:a16="http://schemas.microsoft.com/office/drawing/2014/main" id="{9D3FDE2A-DEA4-80B2-3D82-87EF9FA5275C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6;p1">
              <a:extLst>
                <a:ext uri="{FF2B5EF4-FFF2-40B4-BE49-F238E27FC236}">
                  <a16:creationId xmlns:a16="http://schemas.microsoft.com/office/drawing/2014/main" id="{6C12F298-6085-1406-90B5-97FC51876307}"/>
                </a:ext>
              </a:extLst>
            </p:cNvPr>
            <p:cNvSpPr txBox="1"/>
            <p:nvPr/>
          </p:nvSpPr>
          <p:spPr>
            <a:xfrm>
              <a:off x="395876" y="2891471"/>
              <a:ext cx="219463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Transportation</a:t>
              </a:r>
            </a:p>
          </p:txBody>
        </p:sp>
      </p:grpSp>
      <p:sp>
        <p:nvSpPr>
          <p:cNvPr id="38" name="Google Shape;123;p1">
            <a:extLst>
              <a:ext uri="{FF2B5EF4-FFF2-40B4-BE49-F238E27FC236}">
                <a16:creationId xmlns:a16="http://schemas.microsoft.com/office/drawing/2014/main" id="{B6A84B5A-8192-099B-D9B1-0BEC681383E3}"/>
              </a:ext>
            </a:extLst>
          </p:cNvPr>
          <p:cNvSpPr txBox="1"/>
          <p:nvPr/>
        </p:nvSpPr>
        <p:spPr>
          <a:xfrm>
            <a:off x="5689863" y="3744079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7030A0"/>
                </a:solidFill>
                <a:latin typeface="Roboto Black"/>
                <a:ea typeface="Roboto Black"/>
                <a:cs typeface="Roboto Black"/>
                <a:sym typeface="Roboto Black"/>
              </a:rPr>
              <a:t>7</a:t>
            </a:r>
            <a:endParaRPr sz="10000" b="0" i="0" u="none" strike="noStrike" cap="none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124;p1">
            <a:extLst>
              <a:ext uri="{FF2B5EF4-FFF2-40B4-BE49-F238E27FC236}">
                <a16:creationId xmlns:a16="http://schemas.microsoft.com/office/drawing/2014/main" id="{9215FDCF-FF35-1E09-C093-4AE5BEB2A117}"/>
              </a:ext>
            </a:extLst>
          </p:cNvPr>
          <p:cNvGrpSpPr/>
          <p:nvPr/>
        </p:nvGrpSpPr>
        <p:grpSpPr>
          <a:xfrm>
            <a:off x="5126348" y="4406490"/>
            <a:ext cx="2904459" cy="1456914"/>
            <a:chOff x="51544" y="1943879"/>
            <a:chExt cx="3492062" cy="1821420"/>
          </a:xfrm>
        </p:grpSpPr>
        <p:sp>
          <p:nvSpPr>
            <p:cNvPr id="40" name="Google Shape;125;p1">
              <a:extLst>
                <a:ext uri="{FF2B5EF4-FFF2-40B4-BE49-F238E27FC236}">
                  <a16:creationId xmlns:a16="http://schemas.microsoft.com/office/drawing/2014/main" id="{16635FFD-C821-7821-2BDC-86C3E4DCD370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6;p1">
              <a:extLst>
                <a:ext uri="{FF2B5EF4-FFF2-40B4-BE49-F238E27FC236}">
                  <a16:creationId xmlns:a16="http://schemas.microsoft.com/office/drawing/2014/main" id="{733FEF56-968F-274E-9BA4-A0C4C9BE5A15}"/>
                </a:ext>
              </a:extLst>
            </p:cNvPr>
            <p:cNvSpPr txBox="1"/>
            <p:nvPr/>
          </p:nvSpPr>
          <p:spPr>
            <a:xfrm>
              <a:off x="51544" y="2797327"/>
              <a:ext cx="2794712" cy="692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Economic Analysis</a:t>
              </a:r>
            </a:p>
          </p:txBody>
        </p:sp>
      </p:grpSp>
      <p:sp>
        <p:nvSpPr>
          <p:cNvPr id="42" name="Google Shape;123;p1">
            <a:extLst>
              <a:ext uri="{FF2B5EF4-FFF2-40B4-BE49-F238E27FC236}">
                <a16:creationId xmlns:a16="http://schemas.microsoft.com/office/drawing/2014/main" id="{9EAD0B65-CF51-5AB2-8BE9-54EE46F88C61}"/>
              </a:ext>
            </a:extLst>
          </p:cNvPr>
          <p:cNvSpPr txBox="1"/>
          <p:nvPr/>
        </p:nvSpPr>
        <p:spPr>
          <a:xfrm>
            <a:off x="8050504" y="3753406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b="0" i="0" u="none" strike="noStrike" cap="none" dirty="0">
                <a:solidFill>
                  <a:srgbClr val="FF3399"/>
                </a:solidFill>
                <a:latin typeface="Roboto Black"/>
                <a:ea typeface="Roboto Black"/>
                <a:cs typeface="Roboto Black"/>
                <a:sym typeface="Roboto Black"/>
              </a:rPr>
              <a:t>8</a:t>
            </a:r>
            <a:endParaRPr sz="10000" b="0" i="0" u="none" strike="noStrike" cap="none" dirty="0">
              <a:solidFill>
                <a:srgbClr val="FF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Google Shape;124;p1">
            <a:extLst>
              <a:ext uri="{FF2B5EF4-FFF2-40B4-BE49-F238E27FC236}">
                <a16:creationId xmlns:a16="http://schemas.microsoft.com/office/drawing/2014/main" id="{90898E72-8CF1-97B3-77D7-837038125382}"/>
              </a:ext>
            </a:extLst>
          </p:cNvPr>
          <p:cNvGrpSpPr/>
          <p:nvPr/>
        </p:nvGrpSpPr>
        <p:grpSpPr>
          <a:xfrm>
            <a:off x="7629696" y="4415817"/>
            <a:ext cx="2761752" cy="1617759"/>
            <a:chOff x="223122" y="1943879"/>
            <a:chExt cx="3320484" cy="2022507"/>
          </a:xfrm>
        </p:grpSpPr>
        <p:sp>
          <p:nvSpPr>
            <p:cNvPr id="44" name="Google Shape;125;p1">
              <a:extLst>
                <a:ext uri="{FF2B5EF4-FFF2-40B4-BE49-F238E27FC236}">
                  <a16:creationId xmlns:a16="http://schemas.microsoft.com/office/drawing/2014/main" id="{2A3B8A3A-F03C-5123-BBDF-C8BC1CF69E36}"/>
                </a:ext>
              </a:extLst>
            </p:cNvPr>
            <p:cNvSpPr/>
            <p:nvPr/>
          </p:nvSpPr>
          <p:spPr>
            <a:xfrm rot="19020000">
              <a:off x="223122" y="1943879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6;p1">
              <a:extLst>
                <a:ext uri="{FF2B5EF4-FFF2-40B4-BE49-F238E27FC236}">
                  <a16:creationId xmlns:a16="http://schemas.microsoft.com/office/drawing/2014/main" id="{400FC564-D772-A920-CED3-47D6B66FE25A}"/>
                </a:ext>
              </a:extLst>
            </p:cNvPr>
            <p:cNvSpPr txBox="1"/>
            <p:nvPr/>
          </p:nvSpPr>
          <p:spPr>
            <a:xfrm>
              <a:off x="575696" y="2696665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Barrier and Obstacles</a:t>
              </a:r>
            </a:p>
          </p:txBody>
        </p:sp>
      </p:grpSp>
      <p:sp>
        <p:nvSpPr>
          <p:cNvPr id="48" name="Google Shape;123;p1">
            <a:extLst>
              <a:ext uri="{FF2B5EF4-FFF2-40B4-BE49-F238E27FC236}">
                <a16:creationId xmlns:a16="http://schemas.microsoft.com/office/drawing/2014/main" id="{39ED4E55-5960-B29F-D15E-38AD6898C85F}"/>
              </a:ext>
            </a:extLst>
          </p:cNvPr>
          <p:cNvSpPr txBox="1"/>
          <p:nvPr/>
        </p:nvSpPr>
        <p:spPr>
          <a:xfrm>
            <a:off x="10208990" y="3868481"/>
            <a:ext cx="8127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00"/>
              <a:buFont typeface="Arial"/>
              <a:buNone/>
            </a:pPr>
            <a:r>
              <a:rPr lang="en-US" sz="10000" dirty="0">
                <a:solidFill>
                  <a:srgbClr val="FFFF00"/>
                </a:solidFill>
                <a:latin typeface="Roboto Black"/>
                <a:ea typeface="Roboto Black"/>
                <a:cs typeface="Roboto Black"/>
                <a:sym typeface="Roboto Black"/>
              </a:rPr>
              <a:t>9</a:t>
            </a:r>
            <a:endParaRPr sz="10000" b="0" i="0" u="none" strike="noStrike" cap="none" dirty="0">
              <a:solidFill>
                <a:srgbClr val="FFFF00"/>
              </a:solidFill>
              <a:sym typeface="Arial"/>
            </a:endParaRPr>
          </a:p>
        </p:txBody>
      </p:sp>
      <p:grpSp>
        <p:nvGrpSpPr>
          <p:cNvPr id="49" name="Google Shape;124;p1">
            <a:extLst>
              <a:ext uri="{FF2B5EF4-FFF2-40B4-BE49-F238E27FC236}">
                <a16:creationId xmlns:a16="http://schemas.microsoft.com/office/drawing/2014/main" id="{5E34603A-FD2D-21CE-5B66-D2D4E4A21E0C}"/>
              </a:ext>
            </a:extLst>
          </p:cNvPr>
          <p:cNvGrpSpPr/>
          <p:nvPr/>
        </p:nvGrpSpPr>
        <p:grpSpPr>
          <a:xfrm>
            <a:off x="9788182" y="4349826"/>
            <a:ext cx="2761752" cy="1617759"/>
            <a:chOff x="223122" y="1717513"/>
            <a:chExt cx="3320484" cy="2022507"/>
          </a:xfrm>
        </p:grpSpPr>
        <p:sp>
          <p:nvSpPr>
            <p:cNvPr id="50" name="Google Shape;125;p1">
              <a:extLst>
                <a:ext uri="{FF2B5EF4-FFF2-40B4-BE49-F238E27FC236}">
                  <a16:creationId xmlns:a16="http://schemas.microsoft.com/office/drawing/2014/main" id="{2D05B10A-5456-8217-405A-D55245B0A147}"/>
                </a:ext>
              </a:extLst>
            </p:cNvPr>
            <p:cNvSpPr/>
            <p:nvPr/>
          </p:nvSpPr>
          <p:spPr>
            <a:xfrm rot="19020000">
              <a:off x="223122" y="1717513"/>
              <a:ext cx="3320484" cy="1821420"/>
            </a:xfrm>
            <a:custGeom>
              <a:avLst/>
              <a:gdLst/>
              <a:ahLst/>
              <a:cxnLst/>
              <a:rect l="l" t="t" r="r" b="b"/>
              <a:pathLst>
                <a:path w="5089910" h="993510" extrusionOk="0">
                  <a:moveTo>
                    <a:pt x="449234" y="0"/>
                  </a:moveTo>
                  <a:lnTo>
                    <a:pt x="4834068" y="0"/>
                  </a:lnTo>
                  <a:lnTo>
                    <a:pt x="4865306" y="14239"/>
                  </a:lnTo>
                  <a:cubicBezTo>
                    <a:pt x="5008546" y="89248"/>
                    <a:pt x="5089910" y="175207"/>
                    <a:pt x="5089910" y="266571"/>
                  </a:cubicBezTo>
                  <a:cubicBezTo>
                    <a:pt x="5089910" y="522392"/>
                    <a:pt x="4452016" y="735831"/>
                    <a:pt x="3604020" y="785193"/>
                  </a:cubicBezTo>
                  <a:lnTo>
                    <a:pt x="3306565" y="793723"/>
                  </a:lnTo>
                  <a:lnTo>
                    <a:pt x="3176812" y="838459"/>
                  </a:lnTo>
                  <a:cubicBezTo>
                    <a:pt x="2840049" y="934258"/>
                    <a:pt x="2374816" y="993510"/>
                    <a:pt x="1860933" y="993510"/>
                  </a:cubicBezTo>
                  <a:cubicBezTo>
                    <a:pt x="833168" y="993510"/>
                    <a:pt x="0" y="756500"/>
                    <a:pt x="0" y="464133"/>
                  </a:cubicBezTo>
                  <a:cubicBezTo>
                    <a:pt x="0" y="336222"/>
                    <a:pt x="159474" y="218908"/>
                    <a:pt x="424947" y="127400"/>
                  </a:cubicBezTo>
                  <a:lnTo>
                    <a:pt x="538382" y="94352"/>
                  </a:lnTo>
                  <a:lnTo>
                    <a:pt x="455876" y="18742"/>
                  </a:lnTo>
                  <a:close/>
                </a:path>
              </a:pathLst>
            </a:custGeom>
            <a:solidFill>
              <a:srgbClr val="7F7F7F">
                <a:alpha val="17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6;p1">
              <a:extLst>
                <a:ext uri="{FF2B5EF4-FFF2-40B4-BE49-F238E27FC236}">
                  <a16:creationId xmlns:a16="http://schemas.microsoft.com/office/drawing/2014/main" id="{B773D201-622F-AB7F-4CEC-A9E29F8FBA9A}"/>
                </a:ext>
              </a:extLst>
            </p:cNvPr>
            <p:cNvSpPr txBox="1"/>
            <p:nvPr/>
          </p:nvSpPr>
          <p:spPr>
            <a:xfrm>
              <a:off x="575696" y="2470299"/>
              <a:ext cx="2031900" cy="1269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000" dirty="0"/>
                <a:t>Future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6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22" grpId="0"/>
      <p:bldP spid="26" grpId="0"/>
      <p:bldP spid="30" grpId="0"/>
      <p:bldP spid="34" grpId="0"/>
      <p:bldP spid="38" grpId="0"/>
      <p:bldP spid="42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422A2-255D-A5A4-BCBD-978CD3B5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68B90-D651-29EE-1E1B-D6D1E90D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DE6713-6180-D9C4-4E04-EDC306AB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2F8B0-5D6D-BD32-6284-F8814EDDE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ED74F1-7978-2593-5543-BA49222FE6B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DAE119-8D55-4F4A-131C-2FCDE566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0CC5DD-04B2-72BE-A6BD-37867384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0EA4734-91DD-3065-D4E0-44CF9E73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68638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AC3BE-BDE5-FC2C-0871-1B1E7AF3575F}"/>
              </a:ext>
            </a:extLst>
          </p:cNvPr>
          <p:cNvSpPr txBox="1"/>
          <p:nvPr/>
        </p:nvSpPr>
        <p:spPr>
          <a:xfrm>
            <a:off x="673608" y="1308460"/>
            <a:ext cx="7153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Socio-Economic and Governance Conflicts: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6D5DF5-773D-4351-5295-88116B0E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B68E-7756-CDD3-732C-7339D8C9A818}"/>
              </a:ext>
            </a:extLst>
          </p:cNvPr>
          <p:cNvSpPr txBox="1"/>
          <p:nvPr/>
        </p:nvSpPr>
        <p:spPr>
          <a:xfrm>
            <a:off x="673608" y="1996720"/>
            <a:ext cx="7043928" cy="392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Livelihood Loss: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Displacement from common lands and inadequate compensation.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Encroachment on tribal lands and loss of natural resources.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 Gaps: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stringent Environmental Impact Assessments (EIA).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Unplanned projects ignore landscape-scale implications.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Competing Priorities: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Conflict between energy development and agricultural or tourism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Balancing renewable energy goals with environmental preservation.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3351-7832-B084-1EBA-F657014016CB}"/>
              </a:ext>
            </a:extLst>
          </p:cNvPr>
          <p:cNvSpPr txBox="1"/>
          <p:nvPr/>
        </p:nvSpPr>
        <p:spPr>
          <a:xfrm>
            <a:off x="9222069" y="5366614"/>
            <a:ext cx="1263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4.2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What explains the community acceptance of wind energy? Exploring benefits,  consultation, and livelihoods in coastal Brazil - ScienceDirect">
            <a:extLst>
              <a:ext uri="{FF2B5EF4-FFF2-40B4-BE49-F238E27FC236}">
                <a16:creationId xmlns:a16="http://schemas.microsoft.com/office/drawing/2014/main" id="{B2626717-B054-75A1-8825-57DB039C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26" y="1860195"/>
            <a:ext cx="4563037" cy="3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B92E2-546B-37CB-955E-15E16372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786E-8BEB-1641-E1E1-4A96E6C1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299-0A48-7B33-53A4-D714B2A34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50A69531-5E84-8B70-F847-94D211C78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32E2EC-DB73-E182-C843-34438308BD6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3AF5FF-F399-B817-92DF-D57DAC46024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890AE07-E26F-DB55-02DA-7B9958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491E18-7300-CAAB-8928-8BA04EF5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8C8929A-50BD-9E35-0EE7-759A2B0F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99B4A-33A7-0E09-9B72-F6324BC26DB9}"/>
              </a:ext>
            </a:extLst>
          </p:cNvPr>
          <p:cNvSpPr txBox="1"/>
          <p:nvPr/>
        </p:nvSpPr>
        <p:spPr>
          <a:xfrm>
            <a:off x="226333" y="1794128"/>
            <a:ext cx="6171701" cy="429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Benefits of the Wind Park Project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Job Creation: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1 full-time site manager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2 full-time operators for maintenance and repairs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Profit for Landowners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Addressing Power Outages: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 reliable electricity supply for the village </a:t>
            </a: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interruptions caused by infrastructure issues, scheduled cuts, or weather conditions.)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Infrastructure Development: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Supports the expansion of rural infrastructure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40077F-3B60-1AA7-3B82-0483C3643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23" y="1955246"/>
            <a:ext cx="5098518" cy="3343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61307-50B6-BFB2-5719-DC2A953196FE}"/>
              </a:ext>
            </a:extLst>
          </p:cNvPr>
          <p:cNvSpPr txBox="1"/>
          <p:nvPr/>
        </p:nvSpPr>
        <p:spPr>
          <a:xfrm>
            <a:off x="333138" y="1269730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057E8-6177-EC17-852D-8FC753841899}"/>
              </a:ext>
            </a:extLst>
          </p:cNvPr>
          <p:cNvSpPr txBox="1"/>
          <p:nvPr/>
        </p:nvSpPr>
        <p:spPr>
          <a:xfrm>
            <a:off x="8610600" y="5501131"/>
            <a:ext cx="136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4.3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1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D4F0-EE8F-99B1-E836-89282DAEF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DF54-E25F-836D-4C2A-A5BC93B2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4. Environment Impact and Conflicts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AC55D-F609-27F7-AC1A-80DB0AC4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53C9BB3-BDD6-62D5-7654-3D2C0627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5DAC1-8DBD-4010-0788-8EFA2AECD59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635570-2BA0-080F-A1C0-3CE68729B36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0BEECFD-EFD1-0E3A-A446-964C7767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0E8F5D-BB12-6E26-C692-A2657489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2D0F0F5-85A7-9552-41FC-77FEB855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9743" y="6356350"/>
            <a:ext cx="438365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2A3AD7-A95C-CC22-60C4-337BAC1C772E}"/>
              </a:ext>
            </a:extLst>
          </p:cNvPr>
          <p:cNvSpPr/>
          <p:nvPr/>
        </p:nvSpPr>
        <p:spPr>
          <a:xfrm>
            <a:off x="2156656" y="333721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Meeting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2ABDB4-5545-026F-6DCB-BACA85A2BADB}"/>
              </a:ext>
            </a:extLst>
          </p:cNvPr>
          <p:cNvSpPr/>
          <p:nvPr/>
        </p:nvSpPr>
        <p:spPr>
          <a:xfrm rot="16200000">
            <a:off x="-138793" y="3626198"/>
            <a:ext cx="2296438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Engage Local Leaders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7C99649-C60C-B5EF-FC50-FD48FFBAF404}"/>
              </a:ext>
            </a:extLst>
          </p:cNvPr>
          <p:cNvSpPr/>
          <p:nvPr/>
        </p:nvSpPr>
        <p:spPr>
          <a:xfrm>
            <a:off x="2156657" y="4320783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Transparency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8F9BA-ADBA-9BEE-483E-87A0D03870A1}"/>
              </a:ext>
            </a:extLst>
          </p:cNvPr>
          <p:cNvSpPr/>
          <p:nvPr/>
        </p:nvSpPr>
        <p:spPr>
          <a:xfrm>
            <a:off x="2159709" y="1565455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Benefit Sharing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1D98F7-309F-DDAB-DD80-84ED4E2009BF}"/>
              </a:ext>
            </a:extLst>
          </p:cNvPr>
          <p:cNvSpPr/>
          <p:nvPr/>
        </p:nvSpPr>
        <p:spPr>
          <a:xfrm>
            <a:off x="2156658" y="5224237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Regular Updates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D4DE0C-2D45-F8F9-5771-088AB5B5A3D4}"/>
              </a:ext>
            </a:extLst>
          </p:cNvPr>
          <p:cNvSpPr/>
          <p:nvPr/>
        </p:nvSpPr>
        <p:spPr>
          <a:xfrm rot="16200000">
            <a:off x="592187" y="2424691"/>
            <a:ext cx="2296441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Community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E4F26B-F5D1-3973-E264-7A7ECD1AB72E}"/>
              </a:ext>
            </a:extLst>
          </p:cNvPr>
          <p:cNvSpPr/>
          <p:nvPr/>
        </p:nvSpPr>
        <p:spPr>
          <a:xfrm rot="16200000">
            <a:off x="811627" y="4593730"/>
            <a:ext cx="1838982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Raise Awareness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2AF95-651F-2E44-81DB-D5B50BF65D2C}"/>
              </a:ext>
            </a:extLst>
          </p:cNvPr>
          <p:cNvSpPr/>
          <p:nvPr/>
        </p:nvSpPr>
        <p:spPr>
          <a:xfrm>
            <a:off x="2156656" y="2397682"/>
            <a:ext cx="2760453" cy="5779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Long Term Engagement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0AA46-2EA8-0CD4-894C-68AC1DA42866}"/>
              </a:ext>
            </a:extLst>
          </p:cNvPr>
          <p:cNvSpPr txBox="1"/>
          <p:nvPr/>
        </p:nvSpPr>
        <p:spPr>
          <a:xfrm>
            <a:off x="5515459" y="1643610"/>
            <a:ext cx="6057650" cy="461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Community Meetings: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Highlight benefits (jobs, infrastructure, clean energy) and address concerns.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Engage Local Leaders: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Gain trust and support from key influencers.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Transparency: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Share project details, timelines, and impacts openly.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Benefit Sharing: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Provide scholarships, infrastructure upgrades, or community funds.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 Updates: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Keep everyone informed on progress through consistent communication.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9674E-A629-C917-65CB-577B017CC7B5}"/>
              </a:ext>
            </a:extLst>
          </p:cNvPr>
          <p:cNvSpPr txBox="1"/>
          <p:nvPr/>
        </p:nvSpPr>
        <p:spPr>
          <a:xfrm>
            <a:off x="5524749" y="1191561"/>
            <a:ext cx="61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Strategies of community engagement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069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63EE-6B71-6755-7584-8ECCE584C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58E5F-1BFD-16B1-19E5-52AB291F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0AEC5-5683-7609-A4F6-4A022E21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8449B4E-8F92-03C6-4733-64476202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E7EA0-811C-E2BE-97AB-0227608374A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60E8-556D-C6E2-B6CE-C5A6444F287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93E1CF8-6048-5683-BEEE-1CBB7FC2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0B77A78-4FD0-C022-E859-C6883787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B023507-B52A-36E2-2D56-12F9577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2AAB2-D09B-6E30-6922-715EA0EEF09E}"/>
              </a:ext>
            </a:extLst>
          </p:cNvPr>
          <p:cNvSpPr txBox="1"/>
          <p:nvPr/>
        </p:nvSpPr>
        <p:spPr>
          <a:xfrm>
            <a:off x="320537" y="1293615"/>
            <a:ext cx="3971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Land Leasing Overview: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50222-7015-2DD5-B357-1BA929903DFA}"/>
              </a:ext>
            </a:extLst>
          </p:cNvPr>
          <p:cNvSpPr txBox="1"/>
          <p:nvPr/>
        </p:nvSpPr>
        <p:spPr>
          <a:xfrm>
            <a:off x="320537" y="1702083"/>
            <a:ext cx="6469562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Secure land for wind park projects under Gujarat’s progressive renewable energy policies.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Duration: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40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years for government fallow land.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Policy Scope: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Focus on renewable energy generation to support Gujarat’s industrial and green energy goals.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Companies with experience in renewable energy and sufficient financial capacity.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31445-2B0B-ABC4-3282-5FBE8E115BEA}"/>
              </a:ext>
            </a:extLst>
          </p:cNvPr>
          <p:cNvSpPr txBox="1"/>
          <p:nvPr/>
        </p:nvSpPr>
        <p:spPr>
          <a:xfrm>
            <a:off x="9068365" y="5264369"/>
            <a:ext cx="126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What are the Different Types of Commercial Leases in India? | CRE Matrix">
            <a:extLst>
              <a:ext uri="{FF2B5EF4-FFF2-40B4-BE49-F238E27FC236}">
                <a16:creationId xmlns:a16="http://schemas.microsoft.com/office/drawing/2014/main" id="{7FAFAB73-5DE4-2582-E8A4-34CE058A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78" y="1775688"/>
            <a:ext cx="5011545" cy="33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6060-DFC8-BDA9-9666-C0F19010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2CDA-DA18-079C-EA45-CA43BFE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8F05D-B841-D8FB-0BA2-D3EE1319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7C860FF-C761-8D02-ADDA-EFEF16AD4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AC0840-1101-75F3-78AA-F9DE1D15452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FD658-9CF2-8A25-4708-4973B2917A59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7E69CC7-8DD5-B561-B809-DFC9D6B7C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0D23D08-8983-F374-3C4C-4E688EC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66E036A-F457-67E7-7A44-7D5A40C1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60011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2AC81-E477-C0B2-131A-2AFFE11510AC}"/>
              </a:ext>
            </a:extLst>
          </p:cNvPr>
          <p:cNvSpPr txBox="1"/>
          <p:nvPr/>
        </p:nvSpPr>
        <p:spPr>
          <a:xfrm>
            <a:off x="229098" y="1198755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Eligibility and Allocation: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A6262-0476-1DBD-DABB-732D48C56779}"/>
              </a:ext>
            </a:extLst>
          </p:cNvPr>
          <p:cNvSpPr txBox="1"/>
          <p:nvPr/>
        </p:nvSpPr>
        <p:spPr>
          <a:xfrm>
            <a:off x="229098" y="1737120"/>
            <a:ext cx="7004621" cy="462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Eligibility: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Minimum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500 MW renewable energy generation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experience.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worth: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₹1200 crore/lakh metric tons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energy/year.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Industries requiring 1 lakh metric tons/year of green hydrogen prioritized.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 Allocation: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Exclusive use for wind energy projects.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 of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lakh metric tons/year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green hydrogen production per entity.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Reserved land for future state requirements.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FEC1-7C66-C9FF-5B38-E25C34C0723E}"/>
              </a:ext>
            </a:extLst>
          </p:cNvPr>
          <p:cNvSpPr txBox="1"/>
          <p:nvPr/>
        </p:nvSpPr>
        <p:spPr>
          <a:xfrm>
            <a:off x="8715237" y="5366614"/>
            <a:ext cx="1244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.2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Eligibility | Senior Services of Illinois">
            <a:extLst>
              <a:ext uri="{FF2B5EF4-FFF2-40B4-BE49-F238E27FC236}">
                <a16:creationId xmlns:a16="http://schemas.microsoft.com/office/drawing/2014/main" id="{0F8E11C9-1154-8544-4B8E-C970EBA5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719" y="2727233"/>
            <a:ext cx="4919522" cy="2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3F9C-3437-2014-9541-0D871331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77DE-1139-41FA-2F31-D8D2251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A75F9-9336-F2C1-77A2-EEE944FFE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92382E8A-8830-D1E8-45CC-61E56B87F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4029E1-2A5D-CD5A-D75A-48ECF0CE4A2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EA375-AB8E-2507-7AE4-E16C87191D1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340E58A-540B-BBC3-B2F5-079CD406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2448D0-AF44-7D41-591E-02DCDD9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64B0054-7198-F43B-E014-E3277CB7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54902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6F3BB-05DF-11AE-52F3-7F2FC59B202D}"/>
              </a:ext>
            </a:extLst>
          </p:cNvPr>
          <p:cNvSpPr txBox="1"/>
          <p:nvPr/>
        </p:nvSpPr>
        <p:spPr>
          <a:xfrm>
            <a:off x="229098" y="132889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Application and Approval Process: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A7E6F-31B9-2044-C0AC-F76367CB31C6}"/>
              </a:ext>
            </a:extLst>
          </p:cNvPr>
          <p:cNvSpPr txBox="1"/>
          <p:nvPr/>
        </p:nvSpPr>
        <p:spPr>
          <a:xfrm>
            <a:off x="229098" y="1930693"/>
            <a:ext cx="5718048" cy="399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Application Submission: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Preliminary preparation report (technical and financial).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Nodal Agency (GPCL) validates eligibility and technical aspects.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&amp; Recommendation: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Power Committee (HPC) evaluates proposals.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Final Approval: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Government decision via Revenue Department.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Lease agreement executed with a tripartite agreement.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38E8-5BB4-BECB-8921-78786827D6BD}"/>
              </a:ext>
            </a:extLst>
          </p:cNvPr>
          <p:cNvSpPr txBox="1"/>
          <p:nvPr/>
        </p:nvSpPr>
        <p:spPr>
          <a:xfrm>
            <a:off x="8724523" y="5533953"/>
            <a:ext cx="1257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.3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Approval Process - Free of Charge Creative Commons Post it Note image">
            <a:extLst>
              <a:ext uri="{FF2B5EF4-FFF2-40B4-BE49-F238E27FC236}">
                <a16:creationId xmlns:a16="http://schemas.microsoft.com/office/drawing/2014/main" id="{AA8C7572-756C-3D5A-C946-399D2AEF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18" y="1463459"/>
            <a:ext cx="5993082" cy="39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FD34-9A0A-A8D9-6356-93FBB00C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7917-36CF-8868-DC97-06CF37EB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22B14-97EA-00DD-DA8A-3ECF88F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AB70760-D41F-9622-0E4D-E35A9713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E6ADFF-CB34-5D90-353B-C17D051DA9E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859747-E988-AEE7-D296-1A9C01F9ADBF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D1C23C00-19FF-2355-9D76-60CDB95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DD8E44-37B1-C3A5-7792-85F66D33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26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2C643AC-60F5-DE15-1462-EDA801CF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03143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AF351-DD15-3CC4-7C09-F2E3FDCF3AA6}"/>
              </a:ext>
            </a:extLst>
          </p:cNvPr>
          <p:cNvSpPr txBox="1"/>
          <p:nvPr/>
        </p:nvSpPr>
        <p:spPr>
          <a:xfrm>
            <a:off x="229098" y="1249357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Responsibilities &amp; Compliance: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B0AD1-018C-B318-50C6-B4D01690A085}"/>
              </a:ext>
            </a:extLst>
          </p:cNvPr>
          <p:cNvSpPr txBox="1"/>
          <p:nvPr/>
        </p:nvSpPr>
        <p:spPr>
          <a:xfrm>
            <a:off x="247260" y="1968540"/>
            <a:ext cx="6515679" cy="386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Responsibilities: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Infrastructure: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Roads, transmission, and water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₹180,000 (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€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2050)/ha annual rent (15% increase every 3 years).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Progress Milestones: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50% capacity in 3 years.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100% capacity in 8 years.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Compliance: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Periodic reviews to ensure milestones.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Unused land subject to reclamation.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293EF-5BE2-8F1A-7D6D-752C77BB4E80}"/>
              </a:ext>
            </a:extLst>
          </p:cNvPr>
          <p:cNvSpPr txBox="1"/>
          <p:nvPr/>
        </p:nvSpPr>
        <p:spPr>
          <a:xfrm>
            <a:off x="8791669" y="5544042"/>
            <a:ext cx="179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5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48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What are the 4 Types of CSR - Corporate Social Responsibility? - India CSR">
            <a:extLst>
              <a:ext uri="{FF2B5EF4-FFF2-40B4-BE49-F238E27FC236}">
                <a16:creationId xmlns:a16="http://schemas.microsoft.com/office/drawing/2014/main" id="{FA250A94-DA3A-02DF-1275-C4317D5C5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/>
          <a:stretch/>
        </p:blipFill>
        <p:spPr bwMode="auto">
          <a:xfrm>
            <a:off x="6619396" y="1728537"/>
            <a:ext cx="5163269" cy="376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07A2-31F9-8954-C165-347D101C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452-5FE9-2F77-C974-7BC1C149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5. Land Leasing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D13B-0E8F-E790-B417-6F6F2E39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4EC3245-0270-9FA7-C911-A5F089C2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3EC3FA-51B7-43A2-9420-8DA6E3F0079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84FF71-C68A-5FEA-B1A4-8B9D85EAABE2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68DBE-92BF-63B4-3CDA-CCE75803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6192561-EC2A-6C58-1054-35354F5B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52E6FB-F0BC-E5C3-730C-224CDDA3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277264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139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Area (</a:t>
                          </a:r>
                          <a:r>
                            <a:rPr lang="en-GB" sz="14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IN" sz="14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1400" dirty="0"/>
                            <a:t>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400" b="1" i="1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100 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502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20 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x</m:t>
                                </m:r>
                                <m:r>
                                  <a:rPr lang="en-GB" sz="1400" b="0" i="0" kern="100" smtClean="0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Arial" panose="020B0604020202020204" pitchFamily="34" charset="0"/>
                                  </a:rPr>
                                  <m:t> 1000</m:t>
                                </m:r>
                              </m:oMath>
                            </m:oMathPara>
                          </a14:m>
                          <a:endParaRPr lang="LID4096" sz="140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ED980A-2364-6EF7-5C47-BDED5D2011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49716"/>
                  </p:ext>
                </p:extLst>
              </p:nvPr>
            </p:nvGraphicFramePr>
            <p:xfrm>
              <a:off x="275754" y="2507987"/>
              <a:ext cx="5011819" cy="3443514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95078">
                      <a:extLst>
                        <a:ext uri="{9D8B030D-6E8A-4147-A177-3AD203B41FA5}">
                          <a16:colId xmlns:a16="http://schemas.microsoft.com/office/drawing/2014/main" val="1428635573"/>
                        </a:ext>
                      </a:extLst>
                    </a:gridCol>
                    <a:gridCol w="1035698">
                      <a:extLst>
                        <a:ext uri="{9D8B030D-6E8A-4147-A177-3AD203B41FA5}">
                          <a16:colId xmlns:a16="http://schemas.microsoft.com/office/drawing/2014/main" val="3431451934"/>
                        </a:ext>
                      </a:extLst>
                    </a:gridCol>
                    <a:gridCol w="1026367">
                      <a:extLst>
                        <a:ext uri="{9D8B030D-6E8A-4147-A177-3AD203B41FA5}">
                          <a16:colId xmlns:a16="http://schemas.microsoft.com/office/drawing/2014/main" val="4225317395"/>
                        </a:ext>
                      </a:extLst>
                    </a:gridCol>
                    <a:gridCol w="811764">
                      <a:extLst>
                        <a:ext uri="{9D8B030D-6E8A-4147-A177-3AD203B41FA5}">
                          <a16:colId xmlns:a16="http://schemas.microsoft.com/office/drawing/2014/main" val="1501742810"/>
                        </a:ext>
                      </a:extLst>
                    </a:gridCol>
                    <a:gridCol w="942912">
                      <a:extLst>
                        <a:ext uri="{9D8B030D-6E8A-4147-A177-3AD203B41FA5}">
                          <a16:colId xmlns:a16="http://schemas.microsoft.com/office/drawing/2014/main" val="350994527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Number of owner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833" r="-270000" b="-3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Financial by rule 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Bonus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(1/year)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Total</a:t>
                          </a:r>
                        </a:p>
                        <a:p>
                          <a:pPr algn="ctr"/>
                          <a:r>
                            <a:rPr lang="en-GB" sz="1400" dirty="0"/>
                            <a:t>(per year)</a:t>
                          </a:r>
                          <a:endParaRPr lang="LID4096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89192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1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216071" r="-270000" b="-7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2065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2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316071" r="-270000" b="-6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740874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3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6071" r="-270000" b="-5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15824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4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516071" r="-270000" b="-4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511245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5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616071" r="-270000" b="-3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2468891"/>
                      </a:ext>
                    </a:extLst>
                  </a:tr>
                  <a:tr h="3402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6 </a:t>
                          </a:r>
                          <a:r>
                            <a:rPr lang="en-GB" sz="1200" dirty="0"/>
                            <a:t>(WTG)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716071" r="-270000" b="-208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400" b="1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kern="10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2050</a:t>
                          </a:r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76472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/>
                            <a:t>7 </a:t>
                          </a:r>
                        </a:p>
                        <a:p>
                          <a:pPr algn="ctr"/>
                          <a:r>
                            <a:rPr lang="en-GB" sz="1200" dirty="0"/>
                            <a:t>(transmission line)</a:t>
                          </a:r>
                          <a:endParaRPr lang="LID4096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blipFill>
                          <a:blip r:embed="rId4"/>
                          <a:stretch>
                            <a:fillRect l="-115882" t="-415455" r="-270000" b="-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4100</a:t>
                          </a:r>
                          <a:endParaRPr lang="LID4096" sz="1400" b="0" dirty="0"/>
                        </a:p>
                        <a:p>
                          <a:pPr algn="ctr"/>
                          <a:endParaRPr lang="LID4096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921</a:t>
                          </a:r>
                          <a:endParaRPr lang="LID4096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400" b="0" kern="100" dirty="0">
                              <a:effectLst/>
                              <a:latin typeface="Calibri" panose="020F0502020204030204" pitchFamily="34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a:t>€ 2</a:t>
                          </a:r>
                          <a:r>
                            <a:rPr lang="en-US" sz="1400" b="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971</a:t>
                          </a:r>
                          <a:endParaRPr lang="LID4096" sz="1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8731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7035A1-186E-4C5C-6829-86389E00D754}"/>
              </a:ext>
            </a:extLst>
          </p:cNvPr>
          <p:cNvSpPr txBox="1"/>
          <p:nvPr/>
        </p:nvSpPr>
        <p:spPr>
          <a:xfrm>
            <a:off x="1257591" y="5983858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5.1: </a:t>
            </a:r>
            <a:r>
              <a:rPr lang="en-GB" sz="1400" dirty="0"/>
              <a:t>Land leasing own strategy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/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Bonus </a:t>
                </a:r>
                <a14:m>
                  <m:oMath xmlns:m="http://schemas.openxmlformats.org/officeDocument/2006/math">
                    <m:r>
                      <a:rPr lang="ar-AE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%∙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𝑖𝑛𝑐𝑜𝑚𝑒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𝐸𝑢𝑟𝑜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1F362A-9CFD-2091-98DB-ABFA9C12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1" y="1879225"/>
                <a:ext cx="4107027" cy="369332"/>
              </a:xfrm>
              <a:prstGeom prst="rect">
                <a:avLst/>
              </a:prstGeom>
              <a:blipFill>
                <a:blip r:embed="rId5"/>
                <a:stretch>
                  <a:fillRect l="-1185" t="-6349" b="-22222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3686E6-A0EB-DF30-6108-6390A29A5BEF}"/>
              </a:ext>
            </a:extLst>
          </p:cNvPr>
          <p:cNvSpPr txBox="1"/>
          <p:nvPr/>
        </p:nvSpPr>
        <p:spPr>
          <a:xfrm>
            <a:off x="723487" y="1241799"/>
            <a:ext cx="4116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Land Leasing strategy</a:t>
            </a:r>
            <a:endParaRPr lang="LID4096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map of land with red circles&#10;&#10;Description automatically generated">
            <a:extLst>
              <a:ext uri="{FF2B5EF4-FFF2-40B4-BE49-F238E27FC236}">
                <a16:creationId xmlns:a16="http://schemas.microsoft.com/office/drawing/2014/main" id="{DC080C3E-3121-CCA6-61E0-30E39D37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1" y="1308347"/>
            <a:ext cx="6663140" cy="4178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F4C74-E38F-5733-3AC0-1CBA3CBF2B81}"/>
              </a:ext>
            </a:extLst>
          </p:cNvPr>
          <p:cNvSpPr txBox="1"/>
          <p:nvPr/>
        </p:nvSpPr>
        <p:spPr>
          <a:xfrm>
            <a:off x="7528249" y="5607771"/>
            <a:ext cx="33975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5.5: </a:t>
            </a:r>
            <a:r>
              <a:rPr lang="en-GB" sz="1400" dirty="0"/>
              <a:t>Information of landowner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B39C-76FF-B743-E175-F53E25C8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055C-5DF4-B21B-8AD9-8E266B3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246C9-1A23-2A56-68EC-6896990D5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77F711-C95E-B925-A52A-B6DF1F09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B3981E-9AC8-5390-3142-9E1A2BCDAFA1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A498E-C252-B7E4-F813-E2EB39A62E7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C7FFE13-1504-C127-71A3-AA966912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691CC28-1CB1-06DD-B84D-771F4B6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28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E631550-D772-6712-05EF-CD1F2B75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90176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75756992-DA80-D82E-963F-29729C16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" y="1240514"/>
            <a:ext cx="6555757" cy="4789349"/>
          </a:xfrm>
          <a:prstGeom prst="rect">
            <a:avLst/>
          </a:prstGeom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7558E40-5ED2-4922-A0A2-CC9FB1C02FD5}"/>
              </a:ext>
            </a:extLst>
          </p:cNvPr>
          <p:cNvSpPr txBox="1"/>
          <p:nvPr/>
        </p:nvSpPr>
        <p:spPr>
          <a:xfrm>
            <a:off x="4821548" y="4903824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NH48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134FD5D-E0DE-50DA-57E5-4E1F50143C37}"/>
              </a:ext>
            </a:extLst>
          </p:cNvPr>
          <p:cNvSpPr txBox="1"/>
          <p:nvPr/>
        </p:nvSpPr>
        <p:spPr>
          <a:xfrm>
            <a:off x="4861805" y="3529348"/>
            <a:ext cx="495200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C88C66B0-F2FD-B033-299A-CCF143E279E4}"/>
              </a:ext>
            </a:extLst>
          </p:cNvPr>
          <p:cNvSpPr txBox="1"/>
          <p:nvPr/>
        </p:nvSpPr>
        <p:spPr>
          <a:xfrm>
            <a:off x="4542627" y="2338904"/>
            <a:ext cx="477947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</a:t>
            </a: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31">
            <a:extLst>
              <a:ext uri="{FF2B5EF4-FFF2-40B4-BE49-F238E27FC236}">
                <a16:creationId xmlns:a16="http://schemas.microsoft.com/office/drawing/2014/main" id="{37E418B7-3E12-E4F8-562D-84C23664FE19}"/>
              </a:ext>
            </a:extLst>
          </p:cNvPr>
          <p:cNvSpPr txBox="1"/>
          <p:nvPr/>
        </p:nvSpPr>
        <p:spPr>
          <a:xfrm>
            <a:off x="3196907" y="2157749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NH64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31">
            <a:extLst>
              <a:ext uri="{FF2B5EF4-FFF2-40B4-BE49-F238E27FC236}">
                <a16:creationId xmlns:a16="http://schemas.microsoft.com/office/drawing/2014/main" id="{CAC814B1-1870-0BD7-0445-17A376E5339B}"/>
              </a:ext>
            </a:extLst>
          </p:cNvPr>
          <p:cNvSpPr txBox="1"/>
          <p:nvPr/>
        </p:nvSpPr>
        <p:spPr>
          <a:xfrm>
            <a:off x="2032340" y="1950715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NH27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70DCC614-2EF3-EE12-D30F-D321757E0B06}"/>
              </a:ext>
            </a:extLst>
          </p:cNvPr>
          <p:cNvSpPr txBox="1"/>
          <p:nvPr/>
        </p:nvSpPr>
        <p:spPr>
          <a:xfrm>
            <a:off x="370531" y="1429592"/>
            <a:ext cx="569961" cy="315157"/>
          </a:xfrm>
          <a:prstGeom prst="rect">
            <a:avLst/>
          </a:prstGeom>
          <a:solidFill>
            <a:srgbClr val="C000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754k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5">
            <a:extLst>
              <a:ext uri="{FF2B5EF4-FFF2-40B4-BE49-F238E27FC236}">
                <a16:creationId xmlns:a16="http://schemas.microsoft.com/office/drawing/2014/main" id="{F7268F90-AEB5-1FF9-6254-DCE7B4E64026}"/>
              </a:ext>
            </a:extLst>
          </p:cNvPr>
          <p:cNvSpPr txBox="1"/>
          <p:nvPr/>
        </p:nvSpPr>
        <p:spPr>
          <a:xfrm>
            <a:off x="5029200" y="5467925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IN" sz="1200" kern="10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3B66BF77-E1D9-7D42-4E2B-4AFEC92C121F}"/>
              </a:ext>
            </a:extLst>
          </p:cNvPr>
          <p:cNvSpPr txBox="1"/>
          <p:nvPr/>
        </p:nvSpPr>
        <p:spPr>
          <a:xfrm>
            <a:off x="6018363" y="2894378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641923F0-9F1C-E149-200C-ED7EA6AD6660}"/>
              </a:ext>
            </a:extLst>
          </p:cNvPr>
          <p:cNvSpPr txBox="1"/>
          <p:nvPr/>
        </p:nvSpPr>
        <p:spPr>
          <a:xfrm>
            <a:off x="1825472" y="1254482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35">
            <a:extLst>
              <a:ext uri="{FF2B5EF4-FFF2-40B4-BE49-F238E27FC236}">
                <a16:creationId xmlns:a16="http://schemas.microsoft.com/office/drawing/2014/main" id="{DBC3BDBF-3382-DABD-9CBA-DEBD4D4EBD9F}"/>
              </a:ext>
            </a:extLst>
          </p:cNvPr>
          <p:cNvSpPr txBox="1"/>
          <p:nvPr/>
        </p:nvSpPr>
        <p:spPr>
          <a:xfrm>
            <a:off x="1187570" y="1885087"/>
            <a:ext cx="267419" cy="277267"/>
          </a:xfrm>
          <a:prstGeom prst="rect">
            <a:avLst/>
          </a:prstGeom>
          <a:solidFill>
            <a:srgbClr val="FFFF00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sz="1200" kern="10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</a:t>
            </a:r>
            <a:endParaRPr lang="en-IN" sz="12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1D17DFF-5C75-44FD-0F16-5F19C0F82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63026"/>
              </p:ext>
            </p:extLst>
          </p:nvPr>
        </p:nvGraphicFramePr>
        <p:xfrm>
          <a:off x="7298421" y="2100501"/>
          <a:ext cx="4383608" cy="19419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449339">
                  <a:extLst>
                    <a:ext uri="{9D8B030D-6E8A-4147-A177-3AD203B41FA5}">
                      <a16:colId xmlns:a16="http://schemas.microsoft.com/office/drawing/2014/main" val="358030477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60161625"/>
                    </a:ext>
                  </a:extLst>
                </a:gridCol>
                <a:gridCol w="1692209">
                  <a:extLst>
                    <a:ext uri="{9D8B030D-6E8A-4147-A177-3AD203B41FA5}">
                      <a16:colId xmlns:a16="http://schemas.microsoft.com/office/drawing/2014/main" val="2480441288"/>
                    </a:ext>
                  </a:extLst>
                </a:gridCol>
              </a:tblGrid>
              <a:tr h="4042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Manufacturing Locations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00" dirty="0">
                          <a:effectLst/>
                        </a:rPr>
                        <a:t>Wind Turbine Manufacturing components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Distance between Manufacturing location to Wind farm [km]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988504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Daman,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[1]</a:t>
                      </a:r>
                      <a:endParaRPr lang="en-IN" sz="1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Nacelle, Nacelle cover, Hub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743 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0275368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Bhuj,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[4]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Rotor blades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57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436300"/>
                  </a:ext>
                </a:extLst>
              </a:tr>
              <a:tr h="3685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Gandhidham</a:t>
                      </a:r>
                      <a:r>
                        <a:rPr lang="en-IN" sz="1200" kern="100" dirty="0">
                          <a:effectLst/>
                        </a:rPr>
                        <a:t>, Gujarat,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[3]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Tower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136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7134521"/>
                  </a:ext>
                </a:extLst>
              </a:tr>
              <a:tr h="21511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Vadodara, India </a:t>
                      </a:r>
                      <a:r>
                        <a:rPr lang="en-IN" sz="1200" kern="100" dirty="0">
                          <a:solidFill>
                            <a:srgbClr val="FF0000"/>
                          </a:solidFill>
                          <a:effectLst/>
                        </a:rPr>
                        <a:t>[2]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Electrical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544</a:t>
                      </a:r>
                      <a:endParaRPr lang="en-IN" sz="12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564402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AEC6C74-56D1-0423-8037-753BF820034F}"/>
              </a:ext>
            </a:extLst>
          </p:cNvPr>
          <p:cNvSpPr txBox="1"/>
          <p:nvPr/>
        </p:nvSpPr>
        <p:spPr>
          <a:xfrm>
            <a:off x="6697715" y="1467727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Location: </a:t>
            </a:r>
            <a:r>
              <a:rPr lang="en-IN" dirty="0"/>
              <a:t>Poladia, Gujarat,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D2721-A930-3B56-DF47-64D02F5B156E}"/>
              </a:ext>
            </a:extLst>
          </p:cNvPr>
          <p:cNvSpPr txBox="1"/>
          <p:nvPr/>
        </p:nvSpPr>
        <p:spPr>
          <a:xfrm>
            <a:off x="478098" y="6023903"/>
            <a:ext cx="6150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6.1: Transportation route from manufacturing place to wind farm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r>
              <a:rPr lang="en-GB" sz="1400" dirty="0"/>
              <a:t>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[49]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85644-1E57-4A98-2D3B-B03BF9ED0CAD}"/>
              </a:ext>
            </a:extLst>
          </p:cNvPr>
          <p:cNvSpPr txBox="1"/>
          <p:nvPr/>
        </p:nvSpPr>
        <p:spPr>
          <a:xfrm>
            <a:off x="6839659" y="4215034"/>
            <a:ext cx="527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Table 6.1: Wind manufacturing components</a:t>
            </a:r>
            <a:r>
              <a:rPr lang="en-GB" sz="1400" dirty="0"/>
              <a:t> </a:t>
            </a:r>
            <a:r>
              <a:rPr lang="en-GB" sz="1400" b="1" dirty="0"/>
              <a:t>of SUZLON company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[18]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Graphic 27" descr="Marker with solid fill">
            <a:extLst>
              <a:ext uri="{FF2B5EF4-FFF2-40B4-BE49-F238E27FC236}">
                <a16:creationId xmlns:a16="http://schemas.microsoft.com/office/drawing/2014/main" id="{92F38ECD-DB26-8CAE-A606-B2601116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3947" y="5187257"/>
            <a:ext cx="569961" cy="569961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F319DFA5-B7AB-BD0F-2611-875367A9B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9673" y="2536111"/>
            <a:ext cx="569961" cy="569961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B81D6114-FE5F-DE82-A6B0-2E129FE6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5920" y="1473045"/>
            <a:ext cx="569961" cy="569961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F065D044-0881-C506-9B29-31C5E2FFF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493" y="1248325"/>
            <a:ext cx="569961" cy="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3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5F43C-999B-60E7-21B5-E26DC2EF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3A39-6182-241B-6828-7714D10A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6. Transportation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4F7A8-ECC5-22EB-27D7-9F7A0D08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B3BA820-274C-20EE-8680-A30FEB6C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D4748-5FC4-309E-8F75-92EA40CA07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B02AB3-DE28-C625-5531-1C6C4DBE604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6E0861-7B9D-1948-6CB7-6C71BA60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B60979-8A19-7883-1CB5-1471983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29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2D90E43-8F5F-D8EC-F496-A11313662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294517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Gujarat, India (Mostafa)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 descr="A map of land with black lines&#10;&#10;Description automatically generated">
            <a:extLst>
              <a:ext uri="{FF2B5EF4-FFF2-40B4-BE49-F238E27FC236}">
                <a16:creationId xmlns:a16="http://schemas.microsoft.com/office/drawing/2014/main" id="{1CA3B560-B14D-7F7F-82A2-3559C0E80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" y="1324522"/>
            <a:ext cx="9888305" cy="4329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CF339-BAD6-D9CD-178A-80C04A39C273}"/>
              </a:ext>
            </a:extLst>
          </p:cNvPr>
          <p:cNvSpPr txBox="1"/>
          <p:nvPr/>
        </p:nvSpPr>
        <p:spPr>
          <a:xfrm>
            <a:off x="10095723" y="1455575"/>
            <a:ext cx="1903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Between State highway to Wind Farm: </a:t>
            </a:r>
            <a:r>
              <a:rPr lang="en-IN" b="1" dirty="0"/>
              <a:t>25 km</a:t>
            </a:r>
          </a:p>
          <a:p>
            <a:r>
              <a:rPr lang="en-IN" dirty="0"/>
              <a:t>Time Duration </a:t>
            </a:r>
            <a:r>
              <a:rPr lang="en-IN" b="1" dirty="0"/>
              <a:t>:- 3 to 4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01A6-A486-EAB6-D7B7-FB80AAE890A4}"/>
              </a:ext>
            </a:extLst>
          </p:cNvPr>
          <p:cNvSpPr txBox="1"/>
          <p:nvPr/>
        </p:nvSpPr>
        <p:spPr>
          <a:xfrm>
            <a:off x="1484776" y="5730549"/>
            <a:ext cx="826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Figure 6.2: Transportation route from manufacturing place to wind farm 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own</a:t>
            </a:r>
            <a:r>
              <a:rPr lang="en-GB" sz="1800" b="1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endParaRPr lang="LID4096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63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BED79-09B9-DB1E-BE52-A07E7390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F0B-8EC8-1EE8-AA23-621F9BAD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9BA16-0EEC-8963-B093-B718BEC5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0A311F-3361-8EB5-AE04-8570886A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49AD2-FD9D-A30B-025D-08B8EF36EF1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7CC27C-BA62-E255-869C-6495E1FCBBC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E54D755-E0CC-D20C-D12E-353DF68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4430484-4302-CE26-6243-077BDF0D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268AB0-926C-5C7F-F889-D6C8F8E3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3BAB1D-AC05-EE88-CBCD-C57CBE910C7E}"/>
              </a:ext>
            </a:extLst>
          </p:cNvPr>
          <p:cNvSpPr txBox="1"/>
          <p:nvPr/>
        </p:nvSpPr>
        <p:spPr>
          <a:xfrm>
            <a:off x="5639167" y="1308460"/>
            <a:ext cx="59428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>
                <a:solidFill>
                  <a:srgbClr val="002060"/>
                </a:solidFill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India ranks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fourth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in terms of installed wind power capacity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High Wind potential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132 GW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minimum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CUF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Ambitious Target(Wind) :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2030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48 GW </a:t>
            </a: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Current)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Energy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map of india with green and black text&#10;&#10;Description automatically generated">
            <a:extLst>
              <a:ext uri="{FF2B5EF4-FFF2-40B4-BE49-F238E27FC236}">
                <a16:creationId xmlns:a16="http://schemas.microsoft.com/office/drawing/2014/main" id="{85A75715-D585-FA9C-7E50-865B701D8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2" y="1219349"/>
            <a:ext cx="4624214" cy="462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63675-D49A-17F8-292A-45AC825E635B}"/>
              </a:ext>
            </a:extLst>
          </p:cNvPr>
          <p:cNvSpPr txBox="1"/>
          <p:nvPr/>
        </p:nvSpPr>
        <p:spPr>
          <a:xfrm>
            <a:off x="631182" y="5944398"/>
            <a:ext cx="516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renewable energy generation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38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692-8D82-BBDA-61F1-0217A51F6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703-25F0-3FAF-26AF-810B994E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7D08D-4268-1EDC-CB86-9B8521DF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6E1E998-9BDD-1020-DAD7-E2BE8463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DB9907-01AB-D7D0-C779-158088DB32A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48DD38-660D-D727-9ED7-0CFBC54BFD4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7E84122-5BD4-88ED-F943-904D2BA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C78E8F-C980-7E1B-F6B6-0AD97164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30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9E11E2D-8755-7770-6861-7D60D1E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4C47-41E2-D5CD-D992-5BBD3D9B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661" y="3702089"/>
            <a:ext cx="2725234" cy="208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B01FA-60B8-66BC-4ADC-785EB13A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5" y="2110417"/>
            <a:ext cx="8596925" cy="344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A3665-84F6-725B-DEC5-7805E4C76DA3}"/>
              </a:ext>
            </a:extLst>
          </p:cNvPr>
          <p:cNvSpPr txBox="1"/>
          <p:nvPr/>
        </p:nvSpPr>
        <p:spPr>
          <a:xfrm>
            <a:off x="444063" y="1392872"/>
            <a:ext cx="10640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Input Parameters of Annual Energy For Wind Farm:</a:t>
            </a:r>
            <a:endParaRPr lang="LID4096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3CA3B-976E-038E-1F23-428AD5A3993B}"/>
              </a:ext>
            </a:extLst>
          </p:cNvPr>
          <p:cNvSpPr/>
          <p:nvPr/>
        </p:nvSpPr>
        <p:spPr>
          <a:xfrm>
            <a:off x="1484776" y="2551035"/>
            <a:ext cx="2290963" cy="670666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E167C-4CA7-779A-2347-DFF42B44B9BF}"/>
              </a:ext>
            </a:extLst>
          </p:cNvPr>
          <p:cNvSpPr txBox="1"/>
          <p:nvPr/>
        </p:nvSpPr>
        <p:spPr>
          <a:xfrm>
            <a:off x="3581400" y="5694426"/>
            <a:ext cx="266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 7.1: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4208C-8863-8F07-2BEA-0F077031604C}"/>
              </a:ext>
            </a:extLst>
          </p:cNvPr>
          <p:cNvSpPr txBox="1"/>
          <p:nvPr/>
        </p:nvSpPr>
        <p:spPr>
          <a:xfrm>
            <a:off x="9162661" y="5871499"/>
            <a:ext cx="264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Figure 7.2: </a:t>
            </a:r>
            <a:r>
              <a:rPr lang="en-GB" sz="1400" dirty="0"/>
              <a:t>Wind pro report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[own]</a:t>
            </a:r>
            <a:endParaRPr lang="LID4096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8B18-4AFD-6A3B-EBB3-4B48AA2B6176}"/>
              </a:ext>
            </a:extLst>
          </p:cNvPr>
          <p:cNvSpPr txBox="1"/>
          <p:nvPr/>
        </p:nvSpPr>
        <p:spPr>
          <a:xfrm>
            <a:off x="9162661" y="1834267"/>
            <a:ext cx="272523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One of the most aspect for optimization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/>
              <a:t>Improving efficiency and effectiveness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61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3" grpId="0"/>
      <p:bldP spid="1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D0BF-D1AB-821A-436B-AF5F9FED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2616-D08D-E955-9BA0-87F46BA1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0A7B8-CD59-E334-1D33-064D19DA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FF4B7FCA-D71B-3FAB-CF56-927D04695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F0604-69C2-FE15-B11A-05DD0830F1B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99EF0-0A36-8F80-AB5E-CF9AACBA180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95C139A-32FC-ABCB-9672-B99CF98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E88A014-BA8B-947D-86B2-68F038A4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C089D7C-3922-BEC0-C50E-65BA9EBB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6756-7CD8-9DE3-2A22-C3EF2599CED6}"/>
              </a:ext>
            </a:extLst>
          </p:cNvPr>
          <p:cNvSpPr txBox="1"/>
          <p:nvPr/>
        </p:nvSpPr>
        <p:spPr>
          <a:xfrm>
            <a:off x="68073" y="1257446"/>
            <a:ext cx="545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to calculate Profit analysis calculation: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1D3717-35FF-2679-7EDF-3E649AD7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81740"/>
              </p:ext>
            </p:extLst>
          </p:nvPr>
        </p:nvGraphicFramePr>
        <p:xfrm>
          <a:off x="5636746" y="1250290"/>
          <a:ext cx="6326156" cy="466531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781246">
                  <a:extLst>
                    <a:ext uri="{9D8B030D-6E8A-4147-A177-3AD203B41FA5}">
                      <a16:colId xmlns:a16="http://schemas.microsoft.com/office/drawing/2014/main" val="843835247"/>
                    </a:ext>
                  </a:extLst>
                </a:gridCol>
                <a:gridCol w="1376911">
                  <a:extLst>
                    <a:ext uri="{9D8B030D-6E8A-4147-A177-3AD203B41FA5}">
                      <a16:colId xmlns:a16="http://schemas.microsoft.com/office/drawing/2014/main" val="2350291547"/>
                    </a:ext>
                  </a:extLst>
                </a:gridCol>
                <a:gridCol w="1167999">
                  <a:extLst>
                    <a:ext uri="{9D8B030D-6E8A-4147-A177-3AD203B41FA5}">
                      <a16:colId xmlns:a16="http://schemas.microsoft.com/office/drawing/2014/main" val="3877497944"/>
                    </a:ext>
                  </a:extLst>
                </a:gridCol>
              </a:tblGrid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Parameter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Economics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Unit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9975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Number of WT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8822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Installation output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2100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8875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output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12600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38851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Gross Energy Yield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39924500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KWh/a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135721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 losses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2.20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3490024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Net Energy Yield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399,046,161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kWh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3367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Site Quality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71.04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7147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Feed in Tariff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0.033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Euro/kWh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9259770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Investment Costs (CAPEX)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98,07,253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900677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Total Operating Costs (OPEX)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1,05,000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293295"/>
                  </a:ext>
                </a:extLst>
              </a:tr>
              <a:tr h="514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Constant Payment Loan Type (Debt ratio)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72.73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57979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Equity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26,74,327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767888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Term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Years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1231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Interest rate of Bank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9.0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%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224626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Debt Capital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71,32,926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Euro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9673203"/>
                  </a:ext>
                </a:extLst>
              </a:tr>
              <a:tr h="25945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Inflation rate 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%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936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3728ED-D39C-BBDD-2DEB-E6318B684557}"/>
              </a:ext>
            </a:extLst>
          </p:cNvPr>
          <p:cNvSpPr txBox="1"/>
          <p:nvPr/>
        </p:nvSpPr>
        <p:spPr>
          <a:xfrm>
            <a:off x="6664111" y="5912048"/>
            <a:ext cx="490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parameters for calculating profit analysis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07767D-0FA5-D57F-7F33-D515CABDED19}"/>
              </a:ext>
            </a:extLst>
          </p:cNvPr>
          <p:cNvSpPr/>
          <p:nvPr/>
        </p:nvSpPr>
        <p:spPr>
          <a:xfrm>
            <a:off x="5421085" y="1624299"/>
            <a:ext cx="205273" cy="1334277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4B3C185-63D1-2552-5396-4BA70A11D238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rot="10800000" flipV="1">
            <a:off x="3096707" y="2291437"/>
            <a:ext cx="2324378" cy="403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E1D4E8-6F58-B682-3B88-A1C00A18C08D}"/>
              </a:ext>
            </a:extLst>
          </p:cNvPr>
          <p:cNvSpPr txBox="1"/>
          <p:nvPr/>
        </p:nvSpPr>
        <p:spPr>
          <a:xfrm>
            <a:off x="593358" y="2371321"/>
            <a:ext cx="250334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Calculated to use of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WindPro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D92D7-AB9F-2584-B17A-139C0994DFBD}"/>
              </a:ext>
            </a:extLst>
          </p:cNvPr>
          <p:cNvSpPr txBox="1"/>
          <p:nvPr/>
        </p:nvSpPr>
        <p:spPr>
          <a:xfrm>
            <a:off x="575013" y="3244334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per kwh</a:t>
            </a:r>
            <a:endParaRPr kumimoji="0" lang="LID4096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748F10D7-E0CE-68BA-4937-4A7AA9F313D5}"/>
              </a:ext>
            </a:extLst>
          </p:cNvPr>
          <p:cNvSpPr/>
          <p:nvPr/>
        </p:nvSpPr>
        <p:spPr>
          <a:xfrm>
            <a:off x="5413128" y="3650732"/>
            <a:ext cx="213230" cy="34027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C645D9-051A-05F9-15B0-C5D690BAA5F0}"/>
              </a:ext>
            </a:extLst>
          </p:cNvPr>
          <p:cNvSpPr txBox="1"/>
          <p:nvPr/>
        </p:nvSpPr>
        <p:spPr>
          <a:xfrm>
            <a:off x="68073" y="3834996"/>
            <a:ext cx="439852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Capital costs: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million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0.791 million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costs: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MW = INR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0.75 million/year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(Euro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million)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76CC2C-2B9C-F5A6-4586-9855B6FA7892}"/>
              </a:ext>
            </a:extLst>
          </p:cNvPr>
          <p:cNvCxnSpPr>
            <a:cxnSpLocks/>
            <a:stCxn id="24" idx="1"/>
            <a:endCxn id="28" idx="3"/>
          </p:cNvCxnSpPr>
          <p:nvPr/>
        </p:nvCxnSpPr>
        <p:spPr>
          <a:xfrm rot="10800000" flipV="1">
            <a:off x="4466594" y="3820871"/>
            <a:ext cx="946534" cy="891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22D4F1-9C82-F037-A22F-C997ADC1A8F9}"/>
              </a:ext>
            </a:extLst>
          </p:cNvPr>
          <p:cNvSpPr txBox="1"/>
          <p:nvPr/>
        </p:nvSpPr>
        <p:spPr>
          <a:xfrm>
            <a:off x="838200" y="5760335"/>
            <a:ext cx="25033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average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BEAC8B-84F6-2D1B-121E-B8198F57D97E}"/>
              </a:ext>
            </a:extLst>
          </p:cNvPr>
          <p:cNvCxnSpPr/>
          <p:nvPr/>
        </p:nvCxnSpPr>
        <p:spPr>
          <a:xfrm flipH="1">
            <a:off x="3086319" y="3447691"/>
            <a:ext cx="2540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74D9DDD-38F0-3C1F-6134-925A5AFD05BB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3341550" y="5760335"/>
            <a:ext cx="2284809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 animBg="1"/>
      <p:bldP spid="16" grpId="0" animBg="1"/>
      <p:bldP spid="23" grpId="0" animBg="1"/>
      <p:bldP spid="24" grpId="0" animBg="1"/>
      <p:bldP spid="28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687B-921D-70F9-39EB-353FAE9D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0281-C51E-2229-352B-F0C785B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F8FB7-BE13-3106-F166-C083657E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A2D8EF-FCE8-6A4B-DA64-6A9B96DA6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5B5BD-EDF0-533C-D656-9220BDE715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B46135-BBB5-93F8-5B26-3E78F3DC106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C0AA342-4076-617D-B79B-4A4EA70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81413B-155C-20E2-A7A4-AAB4488D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DE478EA-409A-BB3B-EC99-B5DB8F9F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473316" y="2471396"/>
          <a:ext cx="11220532" cy="3642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CCBCAB-EC88-F80C-1826-D4B5FB3AC2CA}"/>
              </a:ext>
            </a:extLst>
          </p:cNvPr>
          <p:cNvSpPr txBox="1"/>
          <p:nvPr/>
        </p:nvSpPr>
        <p:spPr>
          <a:xfrm>
            <a:off x="5337110" y="5805874"/>
            <a:ext cx="2816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/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 vs Years: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𝐼𝑛𝑐𝑜𝑚𝑒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𝑁𝑒𝑡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𝑒𝑛𝑒𝑟𝑔𝑦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𝑦𝑖𝑒𝑙𝑑</m:t>
                      </m:r>
                      <m:r>
                        <a:rPr kumimoji="0" lang="ar-A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𝑘𝑤</m:t>
                          </m:r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𝐹𝑒𝑒𝑑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𝑖𝑛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𝑡𝑎𝑟𝑖𝑓𝑓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Pr>
                            <m:num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𝐸𝑢𝑟𝑜</m:t>
                              </m:r>
                            </m:num>
                            <m:den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𝑘𝑊</m:t>
                              </m:r>
                              <m:r>
                                <a:rPr kumimoji="0" lang="ar-AE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Income: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1.29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Million Euro/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 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years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8A57FD-600A-863E-92B9-C5C4862F3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1221720"/>
                <a:ext cx="10731261" cy="2076722"/>
              </a:xfrm>
              <a:prstGeom prst="rect">
                <a:avLst/>
              </a:prstGeom>
              <a:blipFill>
                <a:blip r:embed="rId5"/>
                <a:stretch>
                  <a:fillRect l="-1193" t="-2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C34B-27B2-123A-FFB7-BC1DE26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EA3A-6B17-EEE3-0F4A-80C4C9B0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A8492-911C-59D1-5130-F5C222A9C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858C81-1A33-EC4C-5541-05ED52E3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10570-9F57-471F-679E-23E0049E10A6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EBC05A-CEE0-73FC-FEB1-6DD6C37B35A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7DCCBAA-196E-DA0D-4BB4-32B1AFD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8937448-1D72-7B7E-86F8-C6B5D5ED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826C5E0-33C8-0C51-8D0C-7AD2640A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Diagramm 2">
            <a:extLst>
              <a:ext uri="{FF2B5EF4-FFF2-40B4-BE49-F238E27FC236}">
                <a16:creationId xmlns:a16="http://schemas.microsoft.com/office/drawing/2014/main" id="{4848C1A1-6D51-4084-A8E3-8C65D1185A38}"/>
              </a:ext>
            </a:extLst>
          </p:cNvPr>
          <p:cNvGraphicFramePr>
            <a:graphicFrameLocks/>
          </p:cNvGraphicFramePr>
          <p:nvPr/>
        </p:nvGraphicFramePr>
        <p:xfrm>
          <a:off x="793630" y="3797626"/>
          <a:ext cx="7118729" cy="250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Diagramm 2">
            <a:extLst>
              <a:ext uri="{FF2B5EF4-FFF2-40B4-BE49-F238E27FC236}">
                <a16:creationId xmlns:a16="http://schemas.microsoft.com/office/drawing/2014/main" id="{636B5249-A977-91D1-3953-211BB925D45F}"/>
              </a:ext>
            </a:extLst>
          </p:cNvPr>
          <p:cNvGraphicFramePr>
            <a:graphicFrameLocks/>
          </p:cNvGraphicFramePr>
          <p:nvPr/>
        </p:nvGraphicFramePr>
        <p:xfrm>
          <a:off x="405313" y="3170536"/>
          <a:ext cx="10948487" cy="2691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7B5E028-882E-6B93-5937-11722EE908E4}"/>
              </a:ext>
            </a:extLst>
          </p:cNvPr>
          <p:cNvSpPr txBox="1"/>
          <p:nvPr/>
        </p:nvSpPr>
        <p:spPr>
          <a:xfrm>
            <a:off x="4891518" y="5862168"/>
            <a:ext cx="3325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7.4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cost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/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 (OPEX) vs Years: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𝑂𝑝𝑟𝑎𝑡𝑖𝑛𝑔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𝑇𝑜𝑡𝑎𝑙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𝑜𝑝𝑒𝑟𝑎𝑡𝑖𝑛𝑔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𝑐𝑜𝑠𝑡𝑠</m:t>
                      </m:r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d>
                        <m:dPr>
                          <m:ctrlP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𝐸𝑢𝑟𝑜</m:t>
                          </m:r>
                        </m:e>
                      </m:d>
                      <m:r>
                        <a:rPr kumimoji="0" lang="ar-A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𝑙𝑎𝑠𝑡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𝑦𝑒𝑎𝑟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∙(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𝑖𝑛𝑓𝑙𝑎𝑡𝑖𝑜𝑛</m:t>
                      </m:r>
                      <m:r>
                        <a:rPr kumimoji="0" lang="en-I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Operating costs: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0.25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Million staring year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operation period: 20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years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227130-C2FC-D5A3-50F1-158C1F2E0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1" y="1384435"/>
                <a:ext cx="11447869" cy="1954381"/>
              </a:xfrm>
              <a:prstGeom prst="rect">
                <a:avLst/>
              </a:prstGeom>
              <a:blipFill>
                <a:blip r:embed="rId6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70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E0D2-CB8D-2FD7-E569-027F2A68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2FE1-AC46-E5E7-A86A-1ECD4399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6FBB6-E927-CFC7-898C-1416C57E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D0A0E3A-48B3-7951-584D-5A1F2DFA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B0DF8-775D-86C2-CA4F-F3A6296011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EC65BD-679A-C3AF-EDF5-6D10C967A9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7134F9F-A6DF-45BA-FBEE-EA4C35E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4692D02-D28A-A4BD-AC61-D519F065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537A7DE-940E-0771-1120-9C77AF03C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5">
            <a:extLst>
              <a:ext uri="{FF2B5EF4-FFF2-40B4-BE49-F238E27FC236}">
                <a16:creationId xmlns:a16="http://schemas.microsoft.com/office/drawing/2014/main" id="{00000000-0008-0000-0300-000006000000}"/>
              </a:ext>
            </a:extLst>
          </p:cNvPr>
          <p:cNvGraphicFramePr>
            <a:graphicFrameLocks/>
          </p:cNvGraphicFramePr>
          <p:nvPr/>
        </p:nvGraphicFramePr>
        <p:xfrm>
          <a:off x="-107648" y="2781259"/>
          <a:ext cx="10089848" cy="3178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17AC4E-B6B1-CFC7-3EE2-CD4D5F01E3A4}"/>
              </a:ext>
            </a:extLst>
          </p:cNvPr>
          <p:cNvSpPr txBox="1"/>
          <p:nvPr/>
        </p:nvSpPr>
        <p:spPr>
          <a:xfrm>
            <a:off x="9337398" y="3205993"/>
            <a:ext cx="2391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7.5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F1A6D-A3CA-2B6F-68BA-33E73E1ED4E5}"/>
              </a:ext>
            </a:extLst>
          </p:cNvPr>
          <p:cNvSpPr txBox="1"/>
          <p:nvPr/>
        </p:nvSpPr>
        <p:spPr>
          <a:xfrm>
            <a:off x="3581400" y="5806148"/>
            <a:ext cx="31115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7.6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Debt service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D714-3D8C-99D5-B532-D07B361953F7}"/>
              </a:ext>
            </a:extLst>
          </p:cNvPr>
          <p:cNvSpPr txBox="1"/>
          <p:nvPr/>
        </p:nvSpPr>
        <p:spPr>
          <a:xfrm>
            <a:off x="122090" y="1187798"/>
            <a:ext cx="876065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Debt service Vs Years: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Repayment: Euro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0.4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million/year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Bank interest rate: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 of repayment: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7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8" grpId="0">
        <p:bldAsOne/>
      </p:bldGraphic>
      <p:bldP spid="4" grpId="0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5D09-F6E5-CD06-780B-451E614A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19EB-94D1-607A-D88E-40464B29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4E97-709F-F6BC-87FE-B3BB705C8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EA6BC9-AECB-76AB-B6FA-C2E909AD5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01E752-7327-67B4-1155-6D10EE46657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4905D-4754-D7A6-FE5C-D8D23E9AA3D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E92C4E9-79F7-C94E-3AF2-B183648F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4E7C52-2E63-996E-AC7E-01FFD3F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27DEAB3-EA86-DCD1-6292-1AFD09A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m 4">
            <a:extLst>
              <a:ext uri="{FF2B5EF4-FFF2-40B4-BE49-F238E27FC236}">
                <a16:creationId xmlns:a16="http://schemas.microsoft.com/office/drawing/2014/main" id="{25F80FDC-A607-30A2-E680-648E74761104}"/>
              </a:ext>
            </a:extLst>
          </p:cNvPr>
          <p:cNvGraphicFramePr>
            <a:graphicFrameLocks/>
          </p:cNvGraphicFramePr>
          <p:nvPr/>
        </p:nvGraphicFramePr>
        <p:xfrm>
          <a:off x="8082951" y="950907"/>
          <a:ext cx="4701396" cy="2508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Diagramm 8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/>
        </p:nvGraphicFramePr>
        <p:xfrm>
          <a:off x="485192" y="2492072"/>
          <a:ext cx="10786360" cy="341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516C4C-C483-D262-6C7E-1363BE23322B}"/>
              </a:ext>
            </a:extLst>
          </p:cNvPr>
          <p:cNvSpPr txBox="1"/>
          <p:nvPr/>
        </p:nvSpPr>
        <p:spPr>
          <a:xfrm>
            <a:off x="4579181" y="5931526"/>
            <a:ext cx="2598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7.7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Taxes Vs years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66D32-D595-3B2C-16A8-8F47C8FD8B2A}"/>
              </a:ext>
            </a:extLst>
          </p:cNvPr>
          <p:cNvSpPr txBox="1"/>
          <p:nvPr/>
        </p:nvSpPr>
        <p:spPr>
          <a:xfrm>
            <a:off x="595319" y="1183609"/>
            <a:ext cx="1144786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Vs Years: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Taxes Free: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years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10 years: 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02E80-A1D7-04D0-884A-FBB6CB38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9ABB-C4AF-0285-7549-2C7565D50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7. Economic Analysis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AD75D-2039-7780-6B45-A16A5FAE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F3A3B10-09C8-F6B5-9C8A-70F8870F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A9C9A-1B0E-A01D-23B7-824F2080884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5843B2-5345-AF4C-E4CA-0ABFEFC8B87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D0F91A7-E32F-61C6-B70C-DE65801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8343BE-AD2F-769C-4CBB-92E26654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198B9C9-0FEB-4625-05CF-517D9F1D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7F3B82-795C-403F-ABFF-3949DBFE8688}"/>
              </a:ext>
            </a:extLst>
          </p:cNvPr>
          <p:cNvSpPr txBox="1"/>
          <p:nvPr/>
        </p:nvSpPr>
        <p:spPr>
          <a:xfrm>
            <a:off x="284883" y="4404432"/>
            <a:ext cx="56731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NPV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Net Present Value,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IRR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Internal Rate of Return,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LEC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Levelized Cost of Energy, Min.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Minimum Debt Service Coverage Ratio, </a:t>
            </a:r>
            <a:r>
              <a:rPr kumimoji="0" lang="en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ADSCR</a:t>
            </a:r>
            <a:r>
              <a:rPr kumimoji="0" lang="en-I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= Average Debt Service Coverage Ratio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06032-F465-364E-D8AC-BE69E805F777}"/>
              </a:ext>
            </a:extLst>
          </p:cNvPr>
          <p:cNvSpPr txBox="1"/>
          <p:nvPr/>
        </p:nvSpPr>
        <p:spPr>
          <a:xfrm>
            <a:off x="6466121" y="4049159"/>
            <a:ext cx="550487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NPV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Impressive IRR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promises cost efficiency and financial stability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Profitable project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CB65-E185-2A1C-0E8E-3F109470F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104"/>
              </p:ext>
            </p:extLst>
          </p:nvPr>
        </p:nvGraphicFramePr>
        <p:xfrm>
          <a:off x="327277" y="1341231"/>
          <a:ext cx="5588331" cy="29183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45335">
                  <a:extLst>
                    <a:ext uri="{9D8B030D-6E8A-4147-A177-3AD203B41FA5}">
                      <a16:colId xmlns:a16="http://schemas.microsoft.com/office/drawing/2014/main" val="1618380908"/>
                    </a:ext>
                  </a:extLst>
                </a:gridCol>
                <a:gridCol w="2257006">
                  <a:extLst>
                    <a:ext uri="{9D8B030D-6E8A-4147-A177-3AD203B41FA5}">
                      <a16:colId xmlns:a16="http://schemas.microsoft.com/office/drawing/2014/main" val="2036159031"/>
                    </a:ext>
                  </a:extLst>
                </a:gridCol>
                <a:gridCol w="1185990">
                  <a:extLst>
                    <a:ext uri="{9D8B030D-6E8A-4147-A177-3AD203B41FA5}">
                      <a16:colId xmlns:a16="http://schemas.microsoft.com/office/drawing/2014/main" val="2880321789"/>
                    </a:ext>
                  </a:extLst>
                </a:gridCol>
              </a:tblGrid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Value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Unit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138617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NPV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303,893 (0.3 Million)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EUR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162234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>
                          <a:effectLst/>
                        </a:rPr>
                        <a:t>IRR</a:t>
                      </a:r>
                      <a:endParaRPr lang="en-IN" sz="1800" b="1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8.730 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b="1" kern="100" dirty="0">
                          <a:effectLst/>
                        </a:rPr>
                        <a:t>%</a:t>
                      </a:r>
                      <a:endParaRPr lang="en-IN" sz="1800" b="1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690915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LEC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0.0179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EUR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4808572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Min. DSCR</a:t>
                      </a:r>
                      <a:endParaRPr lang="en-IN" sz="1800" kern="1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1.11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189253"/>
                  </a:ext>
                </a:extLst>
              </a:tr>
              <a:tr h="4863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ADSCR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1.40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226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CBFEC9-23D0-7954-B930-E636DB3FB8C9}"/>
              </a:ext>
            </a:extLst>
          </p:cNvPr>
          <p:cNvSpPr txBox="1"/>
          <p:nvPr/>
        </p:nvSpPr>
        <p:spPr>
          <a:xfrm>
            <a:off x="1366345" y="5288057"/>
            <a:ext cx="3510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7.2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Financial result of wind farm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/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𝑁𝑃𝑉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kumimoji="0" lang="de-DE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(1+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de-DE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A588A-2B7F-178E-A7E1-120649B39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73" y="1507584"/>
                <a:ext cx="301986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/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𝐼𝑅𝑅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sSub>
                        <m:sSubPr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0" lang="de-DE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de-DE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BF8F4-DF5A-3D26-3375-7B6D4068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58" y="2882277"/>
                <a:ext cx="236109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7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32FF-6EF7-8E5F-6558-E306CFE5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4AE-DF5A-7A6C-C34D-AE1944F9C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8. Barriers and Obstacles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4D865-646E-5B8A-0450-489C9199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EDD80DB-2841-ADAC-4A51-8C5283847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9671-1362-2C82-F1E3-0AF8234273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56DB37-CE68-2299-1D92-08EBC6107148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0F1C08F-FA7C-9F94-E325-5B9C538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790E00-F114-3E86-51E2-26560D5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27A7511-F0CC-E07B-D87F-EA54A71F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0848D75-E308-B19D-2010-728593771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1747" y="1248325"/>
          <a:ext cx="10014359" cy="4827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41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F803-8341-E3E4-C3B4-746630F1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361A-B497-EBCD-ADB4-345D78C0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9. Project Development Timeline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05E3B-7F71-98E9-364A-418E9DF0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FFA6B53-284A-73CA-F79D-33F5F900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C29FC-D4F1-32AC-9BA8-673051458B64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C25CF3-A4BC-F0C5-263E-2A4293622E7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5E58D6F-1F4D-3E89-F1AA-50C23CD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BCE321-B105-45B9-2969-7AC1A96D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C610F41-7A99-349A-4C8D-4BBCA888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C20029-2017-D7DC-1A27-D968818D2088}"/>
              </a:ext>
            </a:extLst>
          </p:cNvPr>
          <p:cNvCxnSpPr>
            <a:cxnSpLocks/>
          </p:cNvCxnSpPr>
          <p:nvPr/>
        </p:nvCxnSpPr>
        <p:spPr>
          <a:xfrm>
            <a:off x="1039147" y="398780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F08EBF4-A787-0E94-AF26-8191D84FA97F}"/>
              </a:ext>
            </a:extLst>
          </p:cNvPr>
          <p:cNvSpPr/>
          <p:nvPr/>
        </p:nvSpPr>
        <p:spPr>
          <a:xfrm>
            <a:off x="65607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C7ACDB-183C-EE03-5786-F3CF5711AB5A}"/>
              </a:ext>
            </a:extLst>
          </p:cNvPr>
          <p:cNvSpPr/>
          <p:nvPr/>
        </p:nvSpPr>
        <p:spPr>
          <a:xfrm>
            <a:off x="1020409" y="3900069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555CD0E1-7A0B-281C-BBBD-CBFADC8C3784}"/>
              </a:ext>
            </a:extLst>
          </p:cNvPr>
          <p:cNvSpPr/>
          <p:nvPr/>
        </p:nvSpPr>
        <p:spPr>
          <a:xfrm>
            <a:off x="90134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6514B40-D073-2747-C5FE-D582FAF65A3B}"/>
              </a:ext>
            </a:extLst>
          </p:cNvPr>
          <p:cNvSpPr/>
          <p:nvPr/>
        </p:nvSpPr>
        <p:spPr>
          <a:xfrm>
            <a:off x="76847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BA92B-B6D6-26A6-1897-3410629360EF}"/>
              </a:ext>
            </a:extLst>
          </p:cNvPr>
          <p:cNvCxnSpPr>
            <a:cxnSpLocks/>
          </p:cNvCxnSpPr>
          <p:nvPr/>
        </p:nvCxnSpPr>
        <p:spPr>
          <a:xfrm flipV="1">
            <a:off x="1115660" y="4342505"/>
            <a:ext cx="0" cy="10333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42F3E8-EB90-78CC-7A00-655FD73F2897}"/>
              </a:ext>
            </a:extLst>
          </p:cNvPr>
          <p:cNvSpPr/>
          <p:nvPr/>
        </p:nvSpPr>
        <p:spPr>
          <a:xfrm>
            <a:off x="1053539" y="5350759"/>
            <a:ext cx="124240" cy="12424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679A7-B276-E724-02B5-675163B4772E}"/>
              </a:ext>
            </a:extLst>
          </p:cNvPr>
          <p:cNvSpPr txBox="1"/>
          <p:nvPr/>
        </p:nvSpPr>
        <p:spPr>
          <a:xfrm>
            <a:off x="-151227" y="5559665"/>
            <a:ext cx="3228142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Laws and Regulations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90D482-29C6-EE21-3052-A382DB33C863}"/>
              </a:ext>
            </a:extLst>
          </p:cNvPr>
          <p:cNvCxnSpPr>
            <a:cxnSpLocks/>
          </p:cNvCxnSpPr>
          <p:nvPr/>
        </p:nvCxnSpPr>
        <p:spPr>
          <a:xfrm>
            <a:off x="2441849" y="3990916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4805D2BE-DDCE-E9C6-15DE-70C1B767E6D8}"/>
              </a:ext>
            </a:extLst>
          </p:cNvPr>
          <p:cNvSpPr/>
          <p:nvPr/>
        </p:nvSpPr>
        <p:spPr>
          <a:xfrm>
            <a:off x="1993464" y="353884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7CA96-E5CD-F7C1-B200-C6B9D5D83B77}"/>
              </a:ext>
            </a:extLst>
          </p:cNvPr>
          <p:cNvSpPr/>
          <p:nvPr/>
        </p:nvSpPr>
        <p:spPr>
          <a:xfrm>
            <a:off x="2357795" y="3903180"/>
            <a:ext cx="190500" cy="1905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ircle: Hollow 63">
            <a:extLst>
              <a:ext uri="{FF2B5EF4-FFF2-40B4-BE49-F238E27FC236}">
                <a16:creationId xmlns:a16="http://schemas.microsoft.com/office/drawing/2014/main" id="{FADAAB33-EB73-818A-E7C1-7580222EBC62}"/>
              </a:ext>
            </a:extLst>
          </p:cNvPr>
          <p:cNvSpPr/>
          <p:nvPr/>
        </p:nvSpPr>
        <p:spPr>
          <a:xfrm>
            <a:off x="2238732" y="378411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75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9B73D8F5-4399-BE77-9E6B-38DBF47E296F}"/>
              </a:ext>
            </a:extLst>
          </p:cNvPr>
          <p:cNvSpPr/>
          <p:nvPr/>
        </p:nvSpPr>
        <p:spPr>
          <a:xfrm>
            <a:off x="2105860" y="365124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6A3F01-CD88-61E3-2046-F2DDFF1871D5}"/>
              </a:ext>
            </a:extLst>
          </p:cNvPr>
          <p:cNvCxnSpPr>
            <a:cxnSpLocks/>
          </p:cNvCxnSpPr>
          <p:nvPr/>
        </p:nvCxnSpPr>
        <p:spPr>
          <a:xfrm flipV="1">
            <a:off x="2441849" y="2747619"/>
            <a:ext cx="0" cy="1033387"/>
          </a:xfrm>
          <a:prstGeom prst="lin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8C6D8E-0A47-EFE7-7FA8-A8B9BDDC3E83}"/>
              </a:ext>
            </a:extLst>
          </p:cNvPr>
          <p:cNvCxnSpPr>
            <a:cxnSpLocks/>
          </p:cNvCxnSpPr>
          <p:nvPr/>
        </p:nvCxnSpPr>
        <p:spPr>
          <a:xfrm>
            <a:off x="3776122" y="3990915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>
            <a:extLst>
              <a:ext uri="{FF2B5EF4-FFF2-40B4-BE49-F238E27FC236}">
                <a16:creationId xmlns:a16="http://schemas.microsoft.com/office/drawing/2014/main" id="{0AF3E9B0-6043-479C-E9C3-77FABAAC8DCC}"/>
              </a:ext>
            </a:extLst>
          </p:cNvPr>
          <p:cNvSpPr/>
          <p:nvPr/>
        </p:nvSpPr>
        <p:spPr>
          <a:xfrm>
            <a:off x="3393053" y="353884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BF70D57-41FA-CD84-94A2-159270E25D02}"/>
              </a:ext>
            </a:extLst>
          </p:cNvPr>
          <p:cNvSpPr/>
          <p:nvPr/>
        </p:nvSpPr>
        <p:spPr>
          <a:xfrm>
            <a:off x="3757384" y="3903179"/>
            <a:ext cx="190500" cy="1905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7A5426C4-93F0-E40A-8F11-12B477070419}"/>
              </a:ext>
            </a:extLst>
          </p:cNvPr>
          <p:cNvSpPr/>
          <p:nvPr/>
        </p:nvSpPr>
        <p:spPr>
          <a:xfrm>
            <a:off x="3638321" y="378411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9364BD8E-4C1D-8DF8-AFAD-2A150196477F}"/>
              </a:ext>
            </a:extLst>
          </p:cNvPr>
          <p:cNvSpPr/>
          <p:nvPr/>
        </p:nvSpPr>
        <p:spPr>
          <a:xfrm>
            <a:off x="3505449" y="365124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77FD61-891E-38AC-5109-CE3167EE075D}"/>
              </a:ext>
            </a:extLst>
          </p:cNvPr>
          <p:cNvCxnSpPr>
            <a:cxnSpLocks/>
          </p:cNvCxnSpPr>
          <p:nvPr/>
        </p:nvCxnSpPr>
        <p:spPr>
          <a:xfrm flipV="1">
            <a:off x="3852635" y="4345615"/>
            <a:ext cx="0" cy="1033387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8C10750E-DF32-1FEA-F2F4-C63443924B1B}"/>
              </a:ext>
            </a:extLst>
          </p:cNvPr>
          <p:cNvSpPr/>
          <p:nvPr/>
        </p:nvSpPr>
        <p:spPr>
          <a:xfrm>
            <a:off x="3790514" y="5353869"/>
            <a:ext cx="124240" cy="1242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6C73A624-05E1-46AB-83B1-873355228C85}"/>
              </a:ext>
            </a:extLst>
          </p:cNvPr>
          <p:cNvSpPr/>
          <p:nvPr/>
        </p:nvSpPr>
        <p:spPr>
          <a:xfrm>
            <a:off x="4730439" y="35419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AD31EBB-0203-2A4D-7A5C-A927DA03FC83}"/>
              </a:ext>
            </a:extLst>
          </p:cNvPr>
          <p:cNvSpPr/>
          <p:nvPr/>
        </p:nvSpPr>
        <p:spPr>
          <a:xfrm>
            <a:off x="5094770" y="3906290"/>
            <a:ext cx="190500" cy="190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ircle: Hollow 79">
            <a:extLst>
              <a:ext uri="{FF2B5EF4-FFF2-40B4-BE49-F238E27FC236}">
                <a16:creationId xmlns:a16="http://schemas.microsoft.com/office/drawing/2014/main" id="{6E912A55-54F8-FEC7-997A-D95C99CE149A}"/>
              </a:ext>
            </a:extLst>
          </p:cNvPr>
          <p:cNvSpPr/>
          <p:nvPr/>
        </p:nvSpPr>
        <p:spPr>
          <a:xfrm>
            <a:off x="4975707" y="3787227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B776B81D-1E8D-D96D-F6B1-C3FA8C2B5D35}"/>
              </a:ext>
            </a:extLst>
          </p:cNvPr>
          <p:cNvSpPr/>
          <p:nvPr/>
        </p:nvSpPr>
        <p:spPr>
          <a:xfrm>
            <a:off x="4842835" y="36543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0D2B54B-23E9-FA0C-F470-A4EE93066C58}"/>
              </a:ext>
            </a:extLst>
          </p:cNvPr>
          <p:cNvCxnSpPr>
            <a:cxnSpLocks/>
          </p:cNvCxnSpPr>
          <p:nvPr/>
        </p:nvCxnSpPr>
        <p:spPr>
          <a:xfrm flipV="1">
            <a:off x="5178824" y="2750729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14E6919-29EE-9F48-1B07-5394E4581276}"/>
              </a:ext>
            </a:extLst>
          </p:cNvPr>
          <p:cNvSpPr txBox="1"/>
          <p:nvPr/>
        </p:nvSpPr>
        <p:spPr>
          <a:xfrm>
            <a:off x="8145919" y="3217283"/>
            <a:ext cx="18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12-20 months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064641-929B-551C-A6C2-FE8D2F597618}"/>
              </a:ext>
            </a:extLst>
          </p:cNvPr>
          <p:cNvCxnSpPr>
            <a:cxnSpLocks/>
          </p:cNvCxnSpPr>
          <p:nvPr/>
        </p:nvCxnSpPr>
        <p:spPr>
          <a:xfrm>
            <a:off x="6267393" y="399091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>
            <a:extLst>
              <a:ext uri="{FF2B5EF4-FFF2-40B4-BE49-F238E27FC236}">
                <a16:creationId xmlns:a16="http://schemas.microsoft.com/office/drawing/2014/main" id="{49C42D1F-B9D1-1504-29D4-99BF6309F56B}"/>
              </a:ext>
            </a:extLst>
          </p:cNvPr>
          <p:cNvSpPr/>
          <p:nvPr/>
        </p:nvSpPr>
        <p:spPr>
          <a:xfrm>
            <a:off x="5884324" y="353885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43CA3F-7464-AC0E-F949-D4E87E60D021}"/>
              </a:ext>
            </a:extLst>
          </p:cNvPr>
          <p:cNvSpPr/>
          <p:nvPr/>
        </p:nvSpPr>
        <p:spPr>
          <a:xfrm>
            <a:off x="6248655" y="3903182"/>
            <a:ext cx="190500" cy="1905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636C36FE-1DFA-F692-930D-BA8ECE831AE1}"/>
              </a:ext>
            </a:extLst>
          </p:cNvPr>
          <p:cNvSpPr/>
          <p:nvPr/>
        </p:nvSpPr>
        <p:spPr>
          <a:xfrm>
            <a:off x="6129592" y="3784119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04E21E87-6534-886B-81F3-BD4F5BDA32B5}"/>
              </a:ext>
            </a:extLst>
          </p:cNvPr>
          <p:cNvSpPr/>
          <p:nvPr/>
        </p:nvSpPr>
        <p:spPr>
          <a:xfrm>
            <a:off x="5996720" y="365124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F98B66B-2448-2FE1-76CB-4B7C08964D3A}"/>
              </a:ext>
            </a:extLst>
          </p:cNvPr>
          <p:cNvCxnSpPr>
            <a:cxnSpLocks/>
          </p:cNvCxnSpPr>
          <p:nvPr/>
        </p:nvCxnSpPr>
        <p:spPr>
          <a:xfrm flipV="1">
            <a:off x="6343906" y="4345618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A8ACA1F-E95E-D957-0190-59213D659D8D}"/>
              </a:ext>
            </a:extLst>
          </p:cNvPr>
          <p:cNvSpPr/>
          <p:nvPr/>
        </p:nvSpPr>
        <p:spPr>
          <a:xfrm>
            <a:off x="6281785" y="5353872"/>
            <a:ext cx="124240" cy="1242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535E188-BB76-2DE0-E44A-A841963F5C95}"/>
              </a:ext>
            </a:extLst>
          </p:cNvPr>
          <p:cNvCxnSpPr>
            <a:cxnSpLocks/>
          </p:cNvCxnSpPr>
          <p:nvPr/>
        </p:nvCxnSpPr>
        <p:spPr>
          <a:xfrm>
            <a:off x="7670095" y="3994029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068E95CE-6037-DF79-9DD0-3C009EBB4E3B}"/>
              </a:ext>
            </a:extLst>
          </p:cNvPr>
          <p:cNvSpPr/>
          <p:nvPr/>
        </p:nvSpPr>
        <p:spPr>
          <a:xfrm>
            <a:off x="7221710" y="3541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8E9FDAA-C43E-27F3-7792-DB99DDF6DFCB}"/>
              </a:ext>
            </a:extLst>
          </p:cNvPr>
          <p:cNvSpPr/>
          <p:nvPr/>
        </p:nvSpPr>
        <p:spPr>
          <a:xfrm>
            <a:off x="7586041" y="3906293"/>
            <a:ext cx="190500" cy="1905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Circle: Hollow 95">
            <a:extLst>
              <a:ext uri="{FF2B5EF4-FFF2-40B4-BE49-F238E27FC236}">
                <a16:creationId xmlns:a16="http://schemas.microsoft.com/office/drawing/2014/main" id="{EF245EDA-A80C-A022-FF58-F8CA15AFF940}"/>
              </a:ext>
            </a:extLst>
          </p:cNvPr>
          <p:cNvSpPr/>
          <p:nvPr/>
        </p:nvSpPr>
        <p:spPr>
          <a:xfrm>
            <a:off x="7466978" y="3787230"/>
            <a:ext cx="428626" cy="428626"/>
          </a:xfrm>
          <a:prstGeom prst="donut">
            <a:avLst>
              <a:gd name="adj" fmla="val 52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Circle: Hollow 96">
            <a:extLst>
              <a:ext uri="{FF2B5EF4-FFF2-40B4-BE49-F238E27FC236}">
                <a16:creationId xmlns:a16="http://schemas.microsoft.com/office/drawing/2014/main" id="{6B479FF5-8A93-E802-8F2E-BE4EB316F0A2}"/>
              </a:ext>
            </a:extLst>
          </p:cNvPr>
          <p:cNvSpPr/>
          <p:nvPr/>
        </p:nvSpPr>
        <p:spPr>
          <a:xfrm>
            <a:off x="7334106" y="3654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CFBA709-3FAC-B676-A8E7-72F908358F23}"/>
              </a:ext>
            </a:extLst>
          </p:cNvPr>
          <p:cNvCxnSpPr>
            <a:cxnSpLocks/>
          </p:cNvCxnSpPr>
          <p:nvPr/>
        </p:nvCxnSpPr>
        <p:spPr>
          <a:xfrm flipV="1">
            <a:off x="7670095" y="2750732"/>
            <a:ext cx="0" cy="10333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1C1E051-AA8C-C60B-7BDF-53AE975B1944}"/>
              </a:ext>
            </a:extLst>
          </p:cNvPr>
          <p:cNvCxnSpPr>
            <a:cxnSpLocks/>
          </p:cNvCxnSpPr>
          <p:nvPr/>
        </p:nvCxnSpPr>
        <p:spPr>
          <a:xfrm>
            <a:off x="9004368" y="3994028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c 100">
            <a:extLst>
              <a:ext uri="{FF2B5EF4-FFF2-40B4-BE49-F238E27FC236}">
                <a16:creationId xmlns:a16="http://schemas.microsoft.com/office/drawing/2014/main" id="{C970EC71-03AC-2749-39E3-9D98EB90186C}"/>
              </a:ext>
            </a:extLst>
          </p:cNvPr>
          <p:cNvSpPr/>
          <p:nvPr/>
        </p:nvSpPr>
        <p:spPr>
          <a:xfrm>
            <a:off x="8621299" y="3541961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0912A0F-1E6B-6CA2-C02C-309F0AF7DFD7}"/>
              </a:ext>
            </a:extLst>
          </p:cNvPr>
          <p:cNvSpPr/>
          <p:nvPr/>
        </p:nvSpPr>
        <p:spPr>
          <a:xfrm>
            <a:off x="8985630" y="3906292"/>
            <a:ext cx="190500" cy="1905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ircle: Hollow 102">
            <a:extLst>
              <a:ext uri="{FF2B5EF4-FFF2-40B4-BE49-F238E27FC236}">
                <a16:creationId xmlns:a16="http://schemas.microsoft.com/office/drawing/2014/main" id="{918D205A-D22E-8DC6-3719-25DF782D09F5}"/>
              </a:ext>
            </a:extLst>
          </p:cNvPr>
          <p:cNvSpPr/>
          <p:nvPr/>
        </p:nvSpPr>
        <p:spPr>
          <a:xfrm>
            <a:off x="8866567" y="3787229"/>
            <a:ext cx="428626" cy="428626"/>
          </a:xfrm>
          <a:prstGeom prst="donut">
            <a:avLst>
              <a:gd name="adj" fmla="val 5281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2AD7FB4A-27F5-654E-D1F1-4B172E32D9A6}"/>
              </a:ext>
            </a:extLst>
          </p:cNvPr>
          <p:cNvSpPr/>
          <p:nvPr/>
        </p:nvSpPr>
        <p:spPr>
          <a:xfrm>
            <a:off x="8733695" y="3654357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1875B7-B2E8-0695-E95E-09B8972D3128}"/>
              </a:ext>
            </a:extLst>
          </p:cNvPr>
          <p:cNvCxnSpPr>
            <a:cxnSpLocks/>
          </p:cNvCxnSpPr>
          <p:nvPr/>
        </p:nvCxnSpPr>
        <p:spPr>
          <a:xfrm flipV="1">
            <a:off x="9080881" y="4348728"/>
            <a:ext cx="0" cy="1033387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47672961-6B0A-80F7-8C56-9B22BA32923C}"/>
              </a:ext>
            </a:extLst>
          </p:cNvPr>
          <p:cNvSpPr/>
          <p:nvPr/>
        </p:nvSpPr>
        <p:spPr>
          <a:xfrm>
            <a:off x="9018760" y="5356982"/>
            <a:ext cx="124240" cy="124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A776310A-99DA-C08E-6297-B305567F9F5D}"/>
              </a:ext>
            </a:extLst>
          </p:cNvPr>
          <p:cNvSpPr/>
          <p:nvPr/>
        </p:nvSpPr>
        <p:spPr>
          <a:xfrm>
            <a:off x="9958685" y="354507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3020112-A6E3-EDA1-4614-185C1D75880A}"/>
              </a:ext>
            </a:extLst>
          </p:cNvPr>
          <p:cNvSpPr/>
          <p:nvPr/>
        </p:nvSpPr>
        <p:spPr>
          <a:xfrm>
            <a:off x="10323016" y="3909403"/>
            <a:ext cx="190500" cy="1905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Circle: Hollow 108">
            <a:extLst>
              <a:ext uri="{FF2B5EF4-FFF2-40B4-BE49-F238E27FC236}">
                <a16:creationId xmlns:a16="http://schemas.microsoft.com/office/drawing/2014/main" id="{6FEACF87-8F3A-43BA-2116-69A33CDEB4A5}"/>
              </a:ext>
            </a:extLst>
          </p:cNvPr>
          <p:cNvSpPr/>
          <p:nvPr/>
        </p:nvSpPr>
        <p:spPr>
          <a:xfrm>
            <a:off x="10203953" y="3790340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Circle: Hollow 109">
            <a:extLst>
              <a:ext uri="{FF2B5EF4-FFF2-40B4-BE49-F238E27FC236}">
                <a16:creationId xmlns:a16="http://schemas.microsoft.com/office/drawing/2014/main" id="{14BEC694-BEFC-4322-30CA-E08F890A2BE9}"/>
              </a:ext>
            </a:extLst>
          </p:cNvPr>
          <p:cNvSpPr/>
          <p:nvPr/>
        </p:nvSpPr>
        <p:spPr>
          <a:xfrm>
            <a:off x="10071081" y="365746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6A4C96-36B1-9232-9D58-84F8AC843AD2}"/>
              </a:ext>
            </a:extLst>
          </p:cNvPr>
          <p:cNvCxnSpPr>
            <a:cxnSpLocks/>
          </p:cNvCxnSpPr>
          <p:nvPr/>
        </p:nvCxnSpPr>
        <p:spPr>
          <a:xfrm flipV="1">
            <a:off x="10407070" y="2753842"/>
            <a:ext cx="0" cy="103338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AD3143D-24E9-A7A0-3652-403CA0FBDBF2}"/>
              </a:ext>
            </a:extLst>
          </p:cNvPr>
          <p:cNvCxnSpPr>
            <a:cxnSpLocks/>
          </p:cNvCxnSpPr>
          <p:nvPr/>
        </p:nvCxnSpPr>
        <p:spPr>
          <a:xfrm>
            <a:off x="5112643" y="3994777"/>
            <a:ext cx="1206789" cy="751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DAD47ED-B145-901B-2875-976A7ED91A8F}"/>
              </a:ext>
            </a:extLst>
          </p:cNvPr>
          <p:cNvSpPr txBox="1"/>
          <p:nvPr/>
        </p:nvSpPr>
        <p:spPr>
          <a:xfrm>
            <a:off x="1305954" y="4608178"/>
            <a:ext cx="2087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12 -15 months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61FFAA4-2DE1-74CF-9F01-67469D40AF9A}"/>
              </a:ext>
            </a:extLst>
          </p:cNvPr>
          <p:cNvSpPr txBox="1"/>
          <p:nvPr/>
        </p:nvSpPr>
        <p:spPr>
          <a:xfrm>
            <a:off x="3029488" y="3192260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4-7 months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BE6DA4C-1BED-0ECD-169D-F84CA11F4629}"/>
              </a:ext>
            </a:extLst>
          </p:cNvPr>
          <p:cNvSpPr txBox="1"/>
          <p:nvPr/>
        </p:nvSpPr>
        <p:spPr>
          <a:xfrm>
            <a:off x="5503275" y="3194396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3ADC5FD-86A4-85BC-FADB-AA3121486A11}"/>
              </a:ext>
            </a:extLst>
          </p:cNvPr>
          <p:cNvSpPr txBox="1"/>
          <p:nvPr/>
        </p:nvSpPr>
        <p:spPr>
          <a:xfrm>
            <a:off x="371878" y="3219738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2-6 months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4B9E449-8BED-1D51-388E-F83B9DCFE8E1}"/>
              </a:ext>
            </a:extLst>
          </p:cNvPr>
          <p:cNvSpPr txBox="1"/>
          <p:nvPr/>
        </p:nvSpPr>
        <p:spPr>
          <a:xfrm>
            <a:off x="4181881" y="4514751"/>
            <a:ext cx="189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18 -30 months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960A88-7003-2FA4-1C42-3E83BE22E3A0}"/>
              </a:ext>
            </a:extLst>
          </p:cNvPr>
          <p:cNvSpPr txBox="1"/>
          <p:nvPr/>
        </p:nvSpPr>
        <p:spPr>
          <a:xfrm>
            <a:off x="6831920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6-12 months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661B8A-A5B1-3688-2C4D-31BC8D21C959}"/>
              </a:ext>
            </a:extLst>
          </p:cNvPr>
          <p:cNvSpPr txBox="1"/>
          <p:nvPr/>
        </p:nvSpPr>
        <p:spPr>
          <a:xfrm>
            <a:off x="9607762" y="4549479"/>
            <a:ext cx="1676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3-6 months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5240E68-19DA-12E2-C13A-15077FE67540}"/>
              </a:ext>
            </a:extLst>
          </p:cNvPr>
          <p:cNvSpPr/>
          <p:nvPr/>
        </p:nvSpPr>
        <p:spPr>
          <a:xfrm>
            <a:off x="2389060" y="2672011"/>
            <a:ext cx="124240" cy="12424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E582B32-994C-767B-E7C9-FD9D4866FEDC}"/>
              </a:ext>
            </a:extLst>
          </p:cNvPr>
          <p:cNvSpPr/>
          <p:nvPr/>
        </p:nvSpPr>
        <p:spPr>
          <a:xfrm>
            <a:off x="5116704" y="2676861"/>
            <a:ext cx="124240" cy="1242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B03FCB3-33CD-310B-7906-DE8A3502AD43}"/>
              </a:ext>
            </a:extLst>
          </p:cNvPr>
          <p:cNvSpPr/>
          <p:nvPr/>
        </p:nvSpPr>
        <p:spPr>
          <a:xfrm>
            <a:off x="7607974" y="2629081"/>
            <a:ext cx="124240" cy="124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7D3C9DD-0366-9358-4C87-311366200A48}"/>
              </a:ext>
            </a:extLst>
          </p:cNvPr>
          <p:cNvSpPr/>
          <p:nvPr/>
        </p:nvSpPr>
        <p:spPr>
          <a:xfrm>
            <a:off x="10335618" y="2619736"/>
            <a:ext cx="124240" cy="1242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D9ED9E5-9C14-DC93-6923-072D7675FD71}"/>
              </a:ext>
            </a:extLst>
          </p:cNvPr>
          <p:cNvSpPr txBox="1"/>
          <p:nvPr/>
        </p:nvSpPr>
        <p:spPr>
          <a:xfrm>
            <a:off x="1444524" y="2140126"/>
            <a:ext cx="19946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Assessment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4E852EE-AA11-12BE-B5A6-0E68C492AB67}"/>
              </a:ext>
            </a:extLst>
          </p:cNvPr>
          <p:cNvSpPr txBox="1"/>
          <p:nvPr/>
        </p:nvSpPr>
        <p:spPr>
          <a:xfrm>
            <a:off x="3029488" y="5569087"/>
            <a:ext cx="16763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Leasing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DF6931C-30BE-56B5-AD6C-B3DD7384B000}"/>
              </a:ext>
            </a:extLst>
          </p:cNvPr>
          <p:cNvSpPr txBox="1"/>
          <p:nvPr/>
        </p:nvSpPr>
        <p:spPr>
          <a:xfrm>
            <a:off x="4681875" y="2148665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1522FD6-1BA5-1DC0-524C-E8F1E87C4D86}"/>
              </a:ext>
            </a:extLst>
          </p:cNvPr>
          <p:cNvSpPr txBox="1"/>
          <p:nvPr/>
        </p:nvSpPr>
        <p:spPr>
          <a:xfrm>
            <a:off x="5716037" y="5559665"/>
            <a:ext cx="132094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Permitting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C3FC07D-DB7C-D8AE-6AEB-322442F35D2D}"/>
              </a:ext>
            </a:extLst>
          </p:cNvPr>
          <p:cNvSpPr txBox="1"/>
          <p:nvPr/>
        </p:nvSpPr>
        <p:spPr>
          <a:xfrm>
            <a:off x="7077896" y="2157496"/>
            <a:ext cx="12067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Financing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FBF9BFE-9844-D85A-3AA4-928465B8C996}"/>
              </a:ext>
            </a:extLst>
          </p:cNvPr>
          <p:cNvSpPr txBox="1"/>
          <p:nvPr/>
        </p:nvSpPr>
        <p:spPr>
          <a:xfrm>
            <a:off x="8309084" y="5460274"/>
            <a:ext cx="173409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Constructions</a:t>
            </a:r>
            <a:endParaRPr kumimoji="0" lang="en-IN" sz="2000" b="0" i="0" u="none" strike="noStrike" kern="1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5F5744D-7274-272C-6F5C-5E72E23AB83D}"/>
              </a:ext>
            </a:extLst>
          </p:cNvPr>
          <p:cNvSpPr txBox="1"/>
          <p:nvPr/>
        </p:nvSpPr>
        <p:spPr>
          <a:xfrm>
            <a:off x="9507143" y="2138977"/>
            <a:ext cx="1822245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Commissioning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89442A4-DBA3-6B4F-0CE2-47DFE441084D}"/>
              </a:ext>
            </a:extLst>
          </p:cNvPr>
          <p:cNvSpPr txBox="1"/>
          <p:nvPr/>
        </p:nvSpPr>
        <p:spPr>
          <a:xfrm>
            <a:off x="253462" y="1297932"/>
            <a:ext cx="4806805" cy="4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srgbClr val="0F4761"/>
                </a:solidFill>
                <a:effectLst/>
                <a:uLnTx/>
                <a:uFillTx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Greenfield to Operation: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AE5F4F-FA83-7027-E416-543C68C1103F}"/>
              </a:ext>
            </a:extLst>
          </p:cNvPr>
          <p:cNvSpPr txBox="1"/>
          <p:nvPr/>
        </p:nvSpPr>
        <p:spPr>
          <a:xfrm>
            <a:off x="7800753" y="1395258"/>
            <a:ext cx="361401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timeline: 5 years – 9 years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39851F-2FB0-123F-A4D7-424E4185333E}"/>
              </a:ext>
            </a:extLst>
          </p:cNvPr>
          <p:cNvSpPr txBox="1"/>
          <p:nvPr/>
        </p:nvSpPr>
        <p:spPr>
          <a:xfrm>
            <a:off x="7063232" y="5854420"/>
            <a:ext cx="443888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Optimizing timeline: 3.5 years - 5 years</a:t>
            </a:r>
          </a:p>
        </p:txBody>
      </p:sp>
    </p:spTree>
    <p:extLst>
      <p:ext uri="{BB962C8B-B14F-4D97-AF65-F5344CB8AC3E}">
        <p14:creationId xmlns:p14="http://schemas.microsoft.com/office/powerpoint/2010/main" val="41180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 animBg="1"/>
      <p:bldP spid="21" grpId="0" animBg="1"/>
      <p:bldP spid="23" grpId="0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/>
      <p:bldP spid="86" grpId="0" animBg="1"/>
      <p:bldP spid="87" grpId="0" animBg="1"/>
      <p:bldP spid="88" grpId="0" animBg="1"/>
      <p:bldP spid="89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3" grpId="0" animBg="1"/>
      <p:bldP spid="124" grpId="0" animBg="1"/>
      <p:bldP spid="125" grpId="0" animBg="1"/>
      <p:bldP spid="126" grpId="0" animBg="1"/>
      <p:bldP spid="128" grpId="0"/>
      <p:bldP spid="130" grpId="0"/>
      <p:bldP spid="132" grpId="0"/>
      <p:bldP spid="135" grpId="0"/>
      <p:bldP spid="137" grpId="0"/>
      <p:bldP spid="139" grpId="0"/>
      <p:bldP spid="141" grpId="0"/>
      <p:bldP spid="143" grpId="0"/>
      <p:bldP spid="144" grpId="0" animBg="1"/>
      <p:bldP spid="1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CFE4-004F-4D68-2AD3-61FDE091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A2A-4221-7925-0C5C-8B57FA44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56EFC-F55A-05DC-D8A9-C48C46707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138E1-8D57-5177-1D9A-EF80FAB08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E0DDBA-71A4-919C-E7B5-A3FFF56ED3E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B4432-89A2-1EC2-4296-A5F5186FEB7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73176A0-D894-A5AE-5CD0-086BCE3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579354-0908-D2E7-3221-27658E95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568930B-3B62-D638-EE8B-7B9E7D3E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08303F-6CA2-F81F-0A26-CCF8C473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412" y="1287775"/>
            <a:ext cx="5401259" cy="67087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2030</a:t>
            </a:r>
          </a:p>
          <a:p>
            <a:pPr marL="0" indent="0"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None/>
            </a:pPr>
            <a:endParaRPr lang="en-IN" sz="29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5D03DE-486D-3011-AE55-3419A5F9B457}"/>
              </a:ext>
            </a:extLst>
          </p:cNvPr>
          <p:cNvGraphicFramePr/>
          <p:nvPr/>
        </p:nvGraphicFramePr>
        <p:xfrm>
          <a:off x="491182" y="3095648"/>
          <a:ext cx="5180043" cy="2971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331876-BFCB-B977-5176-8AAF06FCBBBF}"/>
              </a:ext>
            </a:extLst>
          </p:cNvPr>
          <p:cNvSpPr txBox="1"/>
          <p:nvPr/>
        </p:nvSpPr>
        <p:spPr>
          <a:xfrm>
            <a:off x="229098" y="1727695"/>
            <a:ext cx="6011572" cy="15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India: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500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Wind energy production goal is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140 GW (28%)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07044-A215-5321-C1F1-427CBB744491}"/>
              </a:ext>
            </a:extLst>
          </p:cNvPr>
          <p:cNvSpPr txBox="1"/>
          <p:nvPr/>
        </p:nvSpPr>
        <p:spPr>
          <a:xfrm>
            <a:off x="5847410" y="3899189"/>
            <a:ext cx="6011572" cy="205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Vision of Gujarat: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Achieve an installed renewable energy capacity: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128.6 GW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Increase the share of wind energy to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24%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ptos" panose="020B0004020202020204" pitchFamily="34" charset="0"/>
                <a:cs typeface="Arial" panose="020B0604020202020204" pitchFamily="34" charset="0"/>
              </a:rPr>
              <a:t>Launch the first phase of offshore wind projects.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81D1AC9-A8F1-2204-7362-2D44E8DF6904}"/>
              </a:ext>
            </a:extLst>
          </p:cNvPr>
          <p:cNvGraphicFramePr/>
          <p:nvPr/>
        </p:nvGraphicFramePr>
        <p:xfrm>
          <a:off x="6818058" y="1656895"/>
          <a:ext cx="4535742" cy="2249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B2B9937-0BF2-90BA-5F1A-EF7E48F6F9C9}"/>
              </a:ext>
            </a:extLst>
          </p:cNvPr>
          <p:cNvSpPr txBox="1"/>
          <p:nvPr/>
        </p:nvSpPr>
        <p:spPr>
          <a:xfrm>
            <a:off x="421978" y="5938459"/>
            <a:ext cx="5512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India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FEB-9AC3-978C-E20C-7FDD1D1296E8}"/>
              </a:ext>
            </a:extLst>
          </p:cNvPr>
          <p:cNvSpPr txBox="1"/>
          <p:nvPr/>
        </p:nvSpPr>
        <p:spPr>
          <a:xfrm>
            <a:off x="6096000" y="3445151"/>
            <a:ext cx="5604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 of Gujarat renewable energy production for 2030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[own]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AsOne/>
      </p:bldGraphic>
      <p:bldP spid="14" grpId="0"/>
      <p:bldP spid="15" grpId="0"/>
      <p:bldGraphic spid="16" grpId="0">
        <p:bldAsOne/>
      </p:bldGraphic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0694-0E86-5843-1A37-93CC43D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C512-AA32-3172-25D2-D1671184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6453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1. Introduction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BCCE-AFEE-3BF8-B437-D439D3B69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6FA50BF-715B-C406-2E63-F1C726B61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B4F0C-2FB9-77D2-961C-8B153891A3E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BFB3B-68F0-4AB9-78F0-8F0902D99747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5C785C7-9096-C923-6FF8-9E5F484F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4BC6A22-6230-7ED1-8584-3DCAE9FD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F5A2C62-542B-1A31-10B6-51ABE47B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2596B-5629-7FF1-C84C-3CC72EB8EA86}"/>
              </a:ext>
            </a:extLst>
          </p:cNvPr>
          <p:cNvSpPr txBox="1"/>
          <p:nvPr/>
        </p:nvSpPr>
        <p:spPr>
          <a:xfrm>
            <a:off x="5405120" y="1317643"/>
            <a:ext cx="641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Gujarat: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May 2024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makes it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leading state in India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for wind energy.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12.2 GW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installed wind power capacity (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26%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Of total capacity)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Second rank, Tamil Nadu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 GW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Why?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Geographic advantages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supports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policy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 benefits(First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Years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taxes)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map of india with different colored circles&#10;&#10;Description automatically generated">
            <a:extLst>
              <a:ext uri="{FF2B5EF4-FFF2-40B4-BE49-F238E27FC236}">
                <a16:creationId xmlns:a16="http://schemas.microsoft.com/office/drawing/2014/main" id="{955D5062-5801-BEEB-5860-AE95F7B18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6" y="1257001"/>
            <a:ext cx="5111412" cy="45532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0FD87-179E-3512-83C6-B5F6D6BEE166}"/>
              </a:ext>
            </a:extLst>
          </p:cNvPr>
          <p:cNvSpPr txBox="1"/>
          <p:nvPr/>
        </p:nvSpPr>
        <p:spPr>
          <a:xfrm>
            <a:off x="361181" y="5929421"/>
            <a:ext cx="468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1.2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capacity wind potential in India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noProof="0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39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8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6C59-2DCB-7D07-565F-9BA528D8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4162-2B3A-183D-7907-2220621F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B9B3D-35FB-5833-4833-F0A170EA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EF98991-3E87-D92A-A505-62BB274A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B9A628-E939-A8F8-C6B1-9E2757F95E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CA8C1D-A846-E77C-60AC-E5EBB94D0330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1D42AF81-CF66-20A1-E02C-0DC9FB0B2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76A9321-BFFD-7F00-2A86-5C5F59F84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9E515BE-ADA2-CEDA-35C8-4C0F4B52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447B-32AA-8990-DC49-4707A7F4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135" y="2013148"/>
            <a:ext cx="4845696" cy="3669869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Establish Gujarat as a global leader in wind energy.</a:t>
            </a:r>
          </a:p>
          <a:p>
            <a:pPr lvl="0" algn="just">
              <a:lnSpc>
                <a:spcPct val="150000"/>
              </a:lnSpc>
              <a:spcAft>
                <a:spcPts val="2000"/>
              </a:spcAft>
              <a:buFont typeface="Wingdings" panose="05000000000000000000" pitchFamily="2" charset="2"/>
              <a:buChar char="Ø"/>
            </a:pPr>
            <a:r>
              <a:rPr lang="en-IN" sz="1800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Fully integrate smart grid solutions for efficient energy distribution.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Achieve a </a:t>
            </a:r>
            <a:r>
              <a:rPr lang="en-IN" sz="1800" b="1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50%</a:t>
            </a:r>
            <a:r>
              <a:rPr lang="en-IN" sz="18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  <a:t> reduction in carbon emissions from energy production.</a:t>
            </a:r>
            <a:endParaRPr lang="en-IN" sz="1800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452EE1C-662E-6C69-4E79-08E69A5F033F}"/>
              </a:ext>
            </a:extLst>
          </p:cNvPr>
          <p:cNvSpPr txBox="1">
            <a:spLocks/>
          </p:cNvSpPr>
          <p:nvPr/>
        </p:nvSpPr>
        <p:spPr>
          <a:xfrm>
            <a:off x="3314412" y="1287775"/>
            <a:ext cx="5401259" cy="67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Vision for 2050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9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good gif picture for vision 2050 Wind turbine">
            <a:extLst>
              <a:ext uri="{FF2B5EF4-FFF2-40B4-BE49-F238E27FC236}">
                <a16:creationId xmlns:a16="http://schemas.microsoft.com/office/drawing/2014/main" id="{22D6495E-FF76-F967-E99C-3BFE11F2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8" y="2083499"/>
            <a:ext cx="6240467" cy="32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991556-B8EE-F6DB-35AB-55EBB3995217}"/>
              </a:ext>
            </a:extLst>
          </p:cNvPr>
          <p:cNvSpPr txBox="1"/>
          <p:nvPr/>
        </p:nvSpPr>
        <p:spPr>
          <a:xfrm>
            <a:off x="2209800" y="5474843"/>
            <a:ext cx="307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10.3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Onshore wind turbine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11DF-4DA8-26D7-989C-472AA185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2D85-ED53-112E-1078-3CC2FC6B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10. Future Strategy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FA53A-38A4-55CE-0D05-7C5876DF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FFCDB1A-9BC8-E36C-64D7-9CB983A9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4D173-E96A-5A20-E5D8-28038D077B8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FDF28A-D682-FA3B-689C-6E9FCA0F944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A254DE4-0AB4-19C1-E94A-8E4F67582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6BF7647-0693-231F-F3CC-FC44678C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DC92E471-DAA7-270D-C009-6091B6A8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- Gujarat, India (Soni)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3D4E1-19A4-383F-5004-0D3555DE0468}"/>
              </a:ext>
            </a:extLst>
          </p:cNvPr>
          <p:cNvSpPr/>
          <p:nvPr/>
        </p:nvSpPr>
        <p:spPr>
          <a:xfrm>
            <a:off x="1380095" y="1932671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Policy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318C2B-66BD-6588-4840-E5254A5C29D1}"/>
              </a:ext>
            </a:extLst>
          </p:cNvPr>
          <p:cNvSpPr/>
          <p:nvPr/>
        </p:nvSpPr>
        <p:spPr>
          <a:xfrm>
            <a:off x="2862384" y="4004626"/>
            <a:ext cx="3334784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turbine technologies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539E4-C75F-32C4-E86F-4D8C49DB170F}"/>
              </a:ext>
            </a:extLst>
          </p:cNvPr>
          <p:cNvSpPr/>
          <p:nvPr/>
        </p:nvSpPr>
        <p:spPr>
          <a:xfrm>
            <a:off x="2433482" y="3326074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 infrastructure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696480-FAC2-0A7D-B11A-E2BE0A369B1C}"/>
              </a:ext>
            </a:extLst>
          </p:cNvPr>
          <p:cNvSpPr/>
          <p:nvPr/>
        </p:nvSpPr>
        <p:spPr>
          <a:xfrm>
            <a:off x="3354071" y="4688972"/>
            <a:ext cx="3797559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Encouraging community engagement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8CF98F-54EC-5BFF-D045-4B43C90F4D3D}"/>
              </a:ext>
            </a:extLst>
          </p:cNvPr>
          <p:cNvSpPr/>
          <p:nvPr/>
        </p:nvSpPr>
        <p:spPr>
          <a:xfrm>
            <a:off x="3891452" y="5407466"/>
            <a:ext cx="6322783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Spend more money in research and development of wind turbine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BDBDB-09DF-17D2-B334-3BF869D94E43}"/>
              </a:ext>
            </a:extLst>
          </p:cNvPr>
          <p:cNvSpPr/>
          <p:nvPr/>
        </p:nvSpPr>
        <p:spPr>
          <a:xfrm>
            <a:off x="1842047" y="2625163"/>
            <a:ext cx="2511357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storage system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E91B9E-7D61-1C48-EF39-BF8F2717959B}"/>
              </a:ext>
            </a:extLst>
          </p:cNvPr>
          <p:cNvSpPr/>
          <p:nvPr/>
        </p:nvSpPr>
        <p:spPr>
          <a:xfrm>
            <a:off x="949370" y="1225328"/>
            <a:ext cx="2404701" cy="5571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Integrating smart grid</a:t>
            </a:r>
          </a:p>
        </p:txBody>
      </p:sp>
      <p:pic>
        <p:nvPicPr>
          <p:cNvPr id="1028" name="Picture 4" descr="Image result for Strategy photo">
            <a:extLst>
              <a:ext uri="{FF2B5EF4-FFF2-40B4-BE49-F238E27FC236}">
                <a16:creationId xmlns:a16="http://schemas.microsoft.com/office/drawing/2014/main" id="{9B6F0C71-B926-78F8-287F-25B2324F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083" y="1765902"/>
            <a:ext cx="2558253" cy="261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DA2209-6EF0-81DC-0FDD-2B8950B18ACC}"/>
              </a:ext>
            </a:extLst>
          </p:cNvPr>
          <p:cNvSpPr/>
          <p:nvPr/>
        </p:nvSpPr>
        <p:spPr>
          <a:xfrm>
            <a:off x="6615404" y="1248325"/>
            <a:ext cx="5625994" cy="3924416"/>
          </a:xfrm>
          <a:custGeom>
            <a:avLst/>
            <a:gdLst>
              <a:gd name="connsiteX0" fmla="*/ 53189 w 8208144"/>
              <a:gd name="connsiteY0" fmla="*/ 0 h 3819040"/>
              <a:gd name="connsiteX1" fmla="*/ 1210185 w 8208144"/>
              <a:gd name="connsiteY1" fmla="*/ 3396343 h 3819040"/>
              <a:gd name="connsiteX2" fmla="*/ 8208144 w 8208144"/>
              <a:gd name="connsiteY2" fmla="*/ 3778898 h 381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8144" h="3819040">
                <a:moveTo>
                  <a:pt x="53189" y="0"/>
                </a:moveTo>
                <a:cubicBezTo>
                  <a:pt x="-47893" y="1383263"/>
                  <a:pt x="-148974" y="2766527"/>
                  <a:pt x="1210185" y="3396343"/>
                </a:cubicBezTo>
                <a:cubicBezTo>
                  <a:pt x="2569344" y="4026159"/>
                  <a:pt x="6965618" y="3760237"/>
                  <a:pt x="8208144" y="37788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4CBEBE9A-3D60-7E30-906C-169DCA89A008}"/>
              </a:ext>
            </a:extLst>
          </p:cNvPr>
          <p:cNvSpPr/>
          <p:nvPr/>
        </p:nvSpPr>
        <p:spPr>
          <a:xfrm>
            <a:off x="242826" y="130406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795C5442-E100-62EC-2840-01972D1FAA58}"/>
              </a:ext>
            </a:extLst>
          </p:cNvPr>
          <p:cNvSpPr/>
          <p:nvPr/>
        </p:nvSpPr>
        <p:spPr>
          <a:xfrm>
            <a:off x="720272" y="1949107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4D70F2A6-C333-B169-D2DA-12CD0EFBDEBC}"/>
              </a:ext>
            </a:extLst>
          </p:cNvPr>
          <p:cNvSpPr/>
          <p:nvPr/>
        </p:nvSpPr>
        <p:spPr>
          <a:xfrm>
            <a:off x="1225425" y="2652399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7222A25-F3D5-EDB1-627A-0625C626EE14}"/>
              </a:ext>
            </a:extLst>
          </p:cNvPr>
          <p:cNvSpPr/>
          <p:nvPr/>
        </p:nvSpPr>
        <p:spPr>
          <a:xfrm>
            <a:off x="1766620" y="3334151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2DB7C55-CF7D-4E38-4EF9-45FBC981A22A}"/>
              </a:ext>
            </a:extLst>
          </p:cNvPr>
          <p:cNvSpPr/>
          <p:nvPr/>
        </p:nvSpPr>
        <p:spPr>
          <a:xfrm>
            <a:off x="2244097" y="4021548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E0BA777-473E-84BE-F7CA-914AC352C8D2}"/>
              </a:ext>
            </a:extLst>
          </p:cNvPr>
          <p:cNvSpPr/>
          <p:nvPr/>
        </p:nvSpPr>
        <p:spPr>
          <a:xfrm>
            <a:off x="2740455" y="4706122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7279A602-717C-4F57-9084-7529F08B2BFE}"/>
              </a:ext>
            </a:extLst>
          </p:cNvPr>
          <p:cNvSpPr/>
          <p:nvPr/>
        </p:nvSpPr>
        <p:spPr>
          <a:xfrm>
            <a:off x="3281650" y="5444633"/>
            <a:ext cx="541195" cy="4828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3" grpId="0" animBg="1"/>
      <p:bldP spid="15" grpId="0" animBg="1"/>
      <p:bldP spid="19" grpId="0" animBg="1"/>
      <p:bldP spid="31" grpId="0" animBg="1"/>
      <p:bldP spid="1024" grpId="0" animBg="1"/>
      <p:bldP spid="1025" grpId="0" animBg="1"/>
      <p:bldP spid="1027" grpId="0" animBg="1"/>
      <p:bldP spid="1029" grpId="0" animBg="1"/>
      <p:bldP spid="1031" grpId="0" animBg="1"/>
      <p:bldP spid="1033" grpId="0" animBg="1"/>
      <p:bldP spid="10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AD01B-04F0-CAE1-9AFE-89C66802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AC00-1DC3-FC41-CBBF-9A509AD3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A2408-993F-3200-189C-CCC5AD00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1A5C218-0C96-4FC2-8156-196A694A3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05A2AC-8336-204C-9F9B-75B5158F95B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1F933-8DEC-34E3-E35E-5155B39B870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A780AFA-EB8E-EA29-BE1A-81D77519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B983BC-76EB-DA2B-BBCB-1F9D94BD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42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A1EED6C-5232-4E94-9645-21F6D968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51A88-FCDB-FBD9-B677-0C5A8BFD515F}"/>
              </a:ext>
            </a:extLst>
          </p:cNvPr>
          <p:cNvSpPr txBox="1"/>
          <p:nvPr/>
        </p:nvSpPr>
        <p:spPr>
          <a:xfrm>
            <a:off x="204656" y="1107703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[1] “MINISTRY OF NEW AND RENEWABLE ENERGY,” 01 2024. [Online]. Available: https://mnre.gov.in/wind-overview. [Accessed 2024 10 02].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[2] “A Deep Dive into Wind Energy Farms in India: Tapping into the Power of the Breeze,” Green Energy, 23 01 2024. [Online]. Available: https://powerefficiency.com/wind-energy-farms-in-india/. [Accessed 02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[3] “</a:t>
            </a:r>
            <a:r>
              <a:rPr lang="en-GB" sz="1200" dirty="0" err="1"/>
              <a:t>gujarat</a:t>
            </a:r>
            <a:r>
              <a:rPr lang="en-GB" sz="1200" dirty="0"/>
              <a:t>-bags-award-for-highest-wind-power-installed-capacity,” </a:t>
            </a:r>
            <a:r>
              <a:rPr lang="en-GB" sz="1200" dirty="0" err="1"/>
              <a:t>thehindubusinessline</a:t>
            </a:r>
            <a:r>
              <a:rPr lang="en-GB" sz="1200" dirty="0"/>
              <a:t>, 15 06 2024. [Online]. Available: https://www.thehindubusinessline.com. [Accessed 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[4] A. P. Z. P. C.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NREL National Renewable Energy Laboratory, July,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[5] M. Gupta, “Scaling Challenges In Gujarat: Adani’s 300 MW Wind Farm Project And Its Journey Through Regulatory And Logistical Hurdles,” WINDINSIDER EMPOWERING THE WIND SECTOR, 13 05 2024. [Online]. Available: https://windinsider.com. [Accessed 10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[6] Suzlon Group, “Suzlon secures a repeat order of 193.2 MW from The KP Group in Gujarat,” 21 December 2023. [Online]. Available: https://www.suzlon.com.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[7] MINISTRY OF NEW AND RENEWABLE ENERGY, “Clarification to the ‘Guidelines for Development of Onshore Wind Power Projects’ and amendments,” Government of India, 18 12 2024. [Online]. Available: https://mnre.gov.in/en/document/clarification-to-the-guidelines-for-development-of-onshore-wind-power-projects-and-amendments/. [Accessed 15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[8] thc.nic.in, “THE HAZARDOUS WASTES (MANAGEHANDLING AND TRANSBOUNDARY MOVEMENT) RULES, 2008,” Official </a:t>
            </a:r>
            <a:r>
              <a:rPr lang="en-GB" sz="1200" dirty="0" err="1"/>
              <a:t>Gazeette</a:t>
            </a:r>
            <a:r>
              <a:rPr lang="en-GB" sz="1200" dirty="0"/>
              <a:t>, MARCH, 2010.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[9] Forest Clearance, “Forest Conservation Rules,” 2003. [Online]. Available: https://forestsclearance.nic.in. [Accessed 17.11.2024].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[10] National Board for Wildlife, Ministry of Environment and Forest, India, “Guidelines for linear infrastructure intrusions in natural areas: roads and powerlines,” 10 </a:t>
            </a:r>
            <a:r>
              <a:rPr lang="en-GB" sz="1200" dirty="0" err="1"/>
              <a:t>Octomber</a:t>
            </a:r>
            <a:r>
              <a:rPr lang="en-GB" sz="1200" dirty="0"/>
              <a:t> 2011. [Online]. Available: https://moef.gov.in.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[11] India Air Force, “GUIDELINES FOR ISSUE OF NOC FOR CONSTRUCTIONS AROUND INDIAN AIR FORCE AERODROMES,” 12 2021. [Online]. Available: https://indianairforce.nic.in. [Accessed 11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[12] DTU, “GLOBAL WIND ATLAS,” DTU, ESMAP, WORLD BANK GROUP, VORTEX, [Online]. Available: https://globalwindatlas.info. [Accessed 24 11 2024].</a:t>
            </a:r>
          </a:p>
        </p:txBody>
      </p:sp>
    </p:spTree>
    <p:extLst>
      <p:ext uri="{BB962C8B-B14F-4D97-AF65-F5344CB8AC3E}">
        <p14:creationId xmlns:p14="http://schemas.microsoft.com/office/powerpoint/2010/main" val="125172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7BEC-8374-A9D1-0D5C-62AE67BC6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FB44-2E35-D73A-AF57-902EEB0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809F6-6DB4-40D7-EAC5-912B2FF6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6CE02FA-25EB-DDE8-1B1A-46C34B32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7F1E35-E464-D3A8-680C-6AF2D738822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81AA90-0242-3760-BFFE-8A163F87E76B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681C988-D7DB-DB06-B074-B43762C3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ABEB14F-BD79-B8B1-787D-2E481106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43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4BC9C-E035-DEDD-1CFC-46E68D6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93A42-3AA1-B21C-680D-BF34746980AC}"/>
              </a:ext>
            </a:extLst>
          </p:cNvPr>
          <p:cNvSpPr txBox="1"/>
          <p:nvPr/>
        </p:nvSpPr>
        <p:spPr>
          <a:xfrm>
            <a:off x="229098" y="1117761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[13] GEOFABRIK, “OpenStreetMap Data Extracts,” [Online]. Available: https://download.geofabrik.de/. [Accessed 25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[14] </a:t>
            </a:r>
            <a:r>
              <a:rPr lang="en-GB" sz="1200" dirty="0" err="1"/>
              <a:t>Openinframap</a:t>
            </a:r>
            <a:r>
              <a:rPr lang="en-GB" sz="1200" dirty="0"/>
              <a:t>, [Online]. Available: openinframap.org. [Accessed 26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[15] Government of Gujarat, “Policy-2023 for leasing the government fallow land for green hydrogen production using non-conventional energy sources such as solar, wind, wind solar hybrid energy.,” 08 May 2023. [Online]. Available: https://www.eqmagpro.com.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[16] ARCADIS India </a:t>
            </a:r>
            <a:r>
              <a:rPr lang="en-GB" sz="1200" dirty="0" err="1"/>
              <a:t>Pvt.</a:t>
            </a:r>
            <a:r>
              <a:rPr lang="en-GB" sz="1200" dirty="0"/>
              <a:t> Ltd., “ENVIRONMENTAL &amp; SOCIAL IMPACT ASSESSMENT: 250 MW Wind Power Project in Kutch district, Gujarat,” ARCADIS, Kutch, 2017.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[17] Gujarat </a:t>
            </a:r>
            <a:r>
              <a:rPr lang="en-GB" sz="1200" dirty="0" err="1"/>
              <a:t>Goverment</a:t>
            </a:r>
            <a:r>
              <a:rPr lang="en-GB" sz="1200" dirty="0"/>
              <a:t> , “</a:t>
            </a:r>
            <a:r>
              <a:rPr lang="en-GB" sz="1200" dirty="0" err="1"/>
              <a:t>policy_files</a:t>
            </a:r>
            <a:r>
              <a:rPr lang="en-GB" sz="1200" dirty="0"/>
              <a:t>,” 2016. [Online]. Available: https://geda.gujarat.gov.in. [Accessed 28 11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[18] </a:t>
            </a:r>
            <a:r>
              <a:rPr lang="en-GB" sz="1200" dirty="0" err="1"/>
              <a:t>suzlon</a:t>
            </a:r>
            <a:r>
              <a:rPr lang="en-GB" sz="1200" dirty="0"/>
              <a:t>, “supply-chain-management-and-manufacturing,” 2024. [Online]. Available: https://www.suzlon.com. [Accessed 12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[19] A. Joshi, “Gujarat Sets ₹2.84/kWh Tariff for wind projects below 10 MW </a:t>
            </a:r>
            <a:r>
              <a:rPr lang="en-GB" sz="1200" dirty="0" err="1"/>
              <a:t>comnnissioned</a:t>
            </a:r>
            <a:r>
              <a:rPr lang="en-GB" sz="1200" dirty="0"/>
              <a:t> by 2027,” MERCOM Clean Energy Insights, 04 09 2024. [Online]. Available: https://www.mercomindia.com.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[20] Macrotrends, “India Inflation Rate 1960-2024,” Macrotrends LLC, [Online]. Available: https://www.macrotrends.net. [Accessed 25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[21] U. Ehlers, Project financing in the wind power sector (Lecture Note), Flensburg, Germany: Hochschule Flensburg Prof. Marina Blohm, 20.11.2024.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[22] EI News Network, “GERC Updates Regulations for Small Wind Projects,” </a:t>
            </a:r>
            <a:r>
              <a:rPr lang="en-GB" sz="1200" dirty="0" err="1"/>
              <a:t>energetica</a:t>
            </a:r>
            <a:r>
              <a:rPr lang="en-GB" sz="1200" dirty="0"/>
              <a:t> INDIA, 05 September 2024. [Online]. Available: https://www.energetica-india.net. [Accessed 27 12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[23] </a:t>
            </a:r>
            <a:r>
              <a:rPr lang="en-GB" sz="1200" dirty="0" err="1"/>
              <a:t>iNDEXTb</a:t>
            </a:r>
            <a:r>
              <a:rPr lang="en-GB" sz="1200" dirty="0"/>
              <a:t>/GM(</a:t>
            </a:r>
            <a:r>
              <a:rPr lang="en-GB" sz="1200" dirty="0" err="1"/>
              <a:t>Project&amp;Tech</a:t>
            </a:r>
            <a:r>
              <a:rPr lang="en-GB" sz="1200" dirty="0"/>
              <a:t>.), “Wind Farm - An Opportunity for Investment in Gujarat,” </a:t>
            </a:r>
            <a:r>
              <a:rPr lang="en-GB" sz="1200" dirty="0" err="1"/>
              <a:t>Goverment</a:t>
            </a:r>
            <a:r>
              <a:rPr lang="en-GB" sz="1200" dirty="0"/>
              <a:t> of Gujarat, Gandhinagar.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[24] M. B. Arshi Banu P S, “Wind energy feasibility and wind turbine selection studies for the city Surat, India,” Clean Energy, vol. 8, no. 3, pp. 166-173,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[25] L. C. a. A. B. </a:t>
            </a:r>
            <a:r>
              <a:rPr lang="en-GB" sz="1200" dirty="0" err="1"/>
              <a:t>Vaisakh</a:t>
            </a:r>
            <a:r>
              <a:rPr lang="en-GB" sz="1200" dirty="0"/>
              <a:t> Suresh Kumar, “Scaling up small wind turbines in India (Barriers and options for the way forward),” WRI-INDIA.ORG and CLEAN , Delhi, 2024.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[26] A. P. a. Z. P. . </a:t>
            </a:r>
            <a:r>
              <a:rPr lang="en-GB" sz="1200" dirty="0" err="1"/>
              <a:t>Draxl</a:t>
            </a:r>
            <a:r>
              <a:rPr lang="en-GB" sz="1200" dirty="0"/>
              <a:t>, “Wind Resource Assessment,” National Renewable Energy Laboratory (NREL), 2014.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[27] R. m. https://www.mercomindia.com/gujarat-land-policy-solar-wind-projects, “Gujarat's New Land Policy for Solar, Wind Projects to Make Developers More Accountable,” MERCOM, Clean Energy Insights, 17 September 2020. [Online]. Available: https://www.mercomindia.com/gujarat-land-policy-solar-wind-projects. [Accessed 05 10 2024].</a:t>
            </a:r>
          </a:p>
        </p:txBody>
      </p:sp>
    </p:spTree>
    <p:extLst>
      <p:ext uri="{BB962C8B-B14F-4D97-AF65-F5344CB8AC3E}">
        <p14:creationId xmlns:p14="http://schemas.microsoft.com/office/powerpoint/2010/main" val="496769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4915-5099-EB8C-5F5F-F6985B01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1445-4717-1A27-1959-6BABEEDE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74269-86D4-90C9-7F0F-9218F554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D8C18AAE-1302-3485-D966-F8D31BCA8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16AD44-FEFC-5A86-6AA3-B5D189B2092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802B37-9F73-ABA7-BF06-7BCAA6290CE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27E94BC-923D-D1BB-5940-1BAB4190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5D57D95-E0FC-DCCF-2CDA-F42F6FC3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44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7226CC0-4316-F2A9-7234-5ABEE3C8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2F647-4309-A695-B818-5D3C62E18EDC}"/>
              </a:ext>
            </a:extLst>
          </p:cNvPr>
          <p:cNvSpPr txBox="1"/>
          <p:nvPr/>
        </p:nvSpPr>
        <p:spPr>
          <a:xfrm>
            <a:off x="144621" y="1111115"/>
            <a:ext cx="1157412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/>
              <a:t>[28] D. M. Blohm, Lecture Notes on Wind Farm Development, Flensburg, 2024.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[29] EU-INDIA CLEAN ENERGY &amp; CLIMATE PARTNERSHIP, “About the partnership,” European Union , 30 March 2016. [Online]. Available: https://www.cecp-eu.in. [Accessed 13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[30] Nature India, “Is the drive for clean energy throwing environmental caution to the wind?,” NEWS FEATURE, 16 June 2019. 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[31] P. C. Abhishek Gawande, “Environmental and social impacts of wind energy: a view point with reference to India,” Indian Institute of Forest Management, Bhopa, 2019.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[32] Gujarat </a:t>
            </a:r>
            <a:r>
              <a:rPr lang="en-GB" sz="1200" dirty="0" err="1"/>
              <a:t>Urja</a:t>
            </a:r>
            <a:r>
              <a:rPr lang="en-GB" sz="1200" dirty="0"/>
              <a:t> Vikas Nigam Ltd, “REQUEST FOR SELECTION (</a:t>
            </a:r>
            <a:r>
              <a:rPr lang="en-GB" sz="1200" dirty="0" err="1"/>
              <a:t>RfS</a:t>
            </a:r>
            <a:r>
              <a:rPr lang="en-GB" sz="1200" dirty="0"/>
              <a:t>),” 10 07 2023. [Online]. Available: https://jmkresearch.com. [Accessed 20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[33] V. Shah, “India Sets Sail on 1 GW Offshore Wind Energy Projects in Gujarat, Tamil Nadu,” </a:t>
            </a:r>
            <a:r>
              <a:rPr lang="en-GB" sz="1200" dirty="0" err="1"/>
              <a:t>goodreturns</a:t>
            </a:r>
            <a:r>
              <a:rPr lang="en-GB" sz="1200" dirty="0"/>
              <a:t>, 19 June 2024. [Online]. Available: https://www.goodreturns.in.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[34] Editorial Team, “Gujarat: Pioneering Sustainable Wind Power Generation in India,” SSMB.IN, 19 September 2024. [Online]. Available: https://ssmb.in/2024/09/19/gujarat-pioneering-sustainable-wind-power-generation-in-india/.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[35] GE VERNOVA, “GE acquires 49% stake in Continuum onshore wind farm in support of the energy transition in India,” GE, [Online]. Available: https://www.gevernova.com.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[36] Gujarat Energy Development Agency, Gujarat Government, [Online]. Available: https://geda.gujarat.gov.in.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[37] Wind farm </a:t>
            </a:r>
            <a:r>
              <a:rPr lang="en-GB" sz="1200" dirty="0" err="1"/>
              <a:t>BoP</a:t>
            </a:r>
            <a:r>
              <a:rPr lang="en-GB" sz="1200" dirty="0"/>
              <a:t>, “Wind farm testing and commissioning,” 2017, [Online]. Available: https://www.windfarmbop.com/. [Accessed 22 10 2024].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[38] India Renewable energy race :- </a:t>
            </a:r>
            <a:r>
              <a:rPr lang="en-GB" sz="1200" dirty="0">
                <a:hlinkClick r:id="rId4"/>
              </a:rPr>
              <a:t>https://www.downtoearth.org.in/renewable-energy/india-s-renewable-energy-race-mp-up-will-take-more-than-50-years-to-meet-2022-target-at-current-pace-85195</a:t>
            </a:r>
            <a:r>
              <a:rPr lang="en-GB" sz="1200" dirty="0"/>
              <a:t>, 10/01/2025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[39] India Wind Potential, </a:t>
            </a:r>
            <a:r>
              <a:rPr lang="en-GB" sz="1200" dirty="0">
                <a:hlinkClick r:id="rId5"/>
              </a:rPr>
              <a:t>https://www.tandfonline.com/doi/full/10.1080/15435075.2021.1978447</a:t>
            </a:r>
            <a:r>
              <a:rPr lang="en-GB" sz="1200" dirty="0"/>
              <a:t>, 10/01/2025.</a:t>
            </a:r>
          </a:p>
          <a:p>
            <a:pPr>
              <a:lnSpc>
                <a:spcPct val="150000"/>
              </a:lnSpc>
            </a:pPr>
            <a:r>
              <a:rPr lang="en-GB" sz="1200" dirty="0"/>
              <a:t>[40] </a:t>
            </a:r>
            <a:r>
              <a:rPr lang="en-GB" sz="1200" dirty="0">
                <a:hlinkClick r:id="rId6"/>
              </a:rPr>
              <a:t>https://www.indianclimate.com/show-data.php?request=CRBLWINFEW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[41] </a:t>
            </a:r>
            <a:r>
              <a:rPr lang="en-GB" sz="1200" dirty="0">
                <a:hlinkClick r:id="rId7"/>
              </a:rPr>
              <a:t>https://www.netsolwater.com/what-is-major-environmental-conflicts-in-india-with-example.php?blog=130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[42] https://www.sciencedirect.com/science/article/pii/S2214629621004357</a:t>
            </a:r>
          </a:p>
        </p:txBody>
      </p:sp>
    </p:spTree>
    <p:extLst>
      <p:ext uri="{BB962C8B-B14F-4D97-AF65-F5344CB8AC3E}">
        <p14:creationId xmlns:p14="http://schemas.microsoft.com/office/powerpoint/2010/main" val="2883806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D791-191F-BE03-D9F6-68D8838F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F59A-6F02-27E4-FBA9-45C5F9B2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11. References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21B88-4656-51C2-2AB8-0A6C1D4D4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548E6D1-4FA5-0738-1890-E3E92D44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1BE519-4CEB-7F39-1344-F38BB13ECE0F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6BBCE7-3D43-ABE8-DA95-0A4BC23DF1E1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D7FFCF-B4E8-7C02-00C2-49EBBA2F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257E0-A100-4250-97F9-3E5E02DD86B0}" type="datetime1">
              <a:rPr lang="en-IN" smtClean="0">
                <a:solidFill>
                  <a:schemeClr val="tx1"/>
                </a:solidFill>
              </a:rPr>
              <a:t>14-01-2025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BEC3C9F-0C65-DB83-7596-D3093EF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87761-FC87-4A57-BD27-270B4C7228C2}" type="slidenum">
              <a:rPr lang="en-IN" smtClean="0">
                <a:solidFill>
                  <a:schemeClr val="tx1"/>
                </a:solidFill>
              </a:rPr>
              <a:t>45</a:t>
            </a:fld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86E848A-EDDE-7808-539B-68EFF89D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Team 3: Wind Farm Project Development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Gujarat, India (Soni)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1BEE0-02D0-21CF-1F76-6ECE635560E8}"/>
              </a:ext>
            </a:extLst>
          </p:cNvPr>
          <p:cNvSpPr txBox="1"/>
          <p:nvPr/>
        </p:nvSpPr>
        <p:spPr>
          <a:xfrm>
            <a:off x="154453" y="1170109"/>
            <a:ext cx="11574126" cy="2187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[43] 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the world's biggest blackout, </a:t>
            </a:r>
            <a:r>
              <a:rPr lang="en-US" sz="1200" dirty="0"/>
              <a:t>31th July 2012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 [</a:t>
            </a:r>
            <a:r>
              <a:rPr lang="en-US" sz="1200" b="0" i="0" dirty="0" err="1">
                <a:solidFill>
                  <a:srgbClr val="2A2A2A"/>
                </a:solidFill>
                <a:effectLst/>
                <a:latin typeface="PublicoText"/>
              </a:rPr>
              <a:t>source:nbcnews</a:t>
            </a:r>
            <a:r>
              <a:rPr lang="en-US" sz="1200" b="0" i="0" dirty="0">
                <a:solidFill>
                  <a:srgbClr val="2A2A2A"/>
                </a:solidFill>
                <a:effectLst/>
                <a:latin typeface="PublicoText"/>
              </a:rPr>
              <a:t>]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[44] </a:t>
            </a:r>
            <a:r>
              <a:rPr lang="en-GB" sz="1200" dirty="0">
                <a:hlinkClick r:id="rId4"/>
              </a:rPr>
              <a:t>https://www.crematrix.com/blog/what-are-the-different-types-of-commercial-leases-in-india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[45] </a:t>
            </a:r>
            <a:r>
              <a:rPr lang="en-GB" sz="1200" dirty="0">
                <a:hlinkClick r:id="rId5"/>
              </a:rPr>
              <a:t>Eligibility | Senior Services of Illinois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[46] </a:t>
            </a:r>
            <a:r>
              <a:rPr lang="en-GB" sz="1200" dirty="0">
                <a:hlinkClick r:id="rId6"/>
              </a:rPr>
              <a:t>Approval Process - Free of Charge Creative Commons Post it Note image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[47] </a:t>
            </a:r>
            <a:r>
              <a: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https://sl.bing.net/hVlnu47HBZs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GB" sz="1200" dirty="0"/>
              <a:t>[48] </a:t>
            </a:r>
            <a:r>
              <a:rPr lang="en-GB" sz="1200" dirty="0">
                <a:hlinkClick r:id="rId8"/>
              </a:rPr>
              <a:t>What are the 4 Types of CSR - Corporate Social Responsibility? - India CSR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/>
              <a:t>[49] </a:t>
            </a:r>
            <a:r>
              <a:rPr lang="en-GB" sz="1200" dirty="0">
                <a:hlinkClick r:id="rId9"/>
              </a:rPr>
              <a:t>https://www.google.com/maps</a:t>
            </a:r>
            <a:endParaRPr lang="en-GB" sz="1200" dirty="0"/>
          </a:p>
          <a:p>
            <a:pPr>
              <a:lnSpc>
                <a:spcPct val="150000"/>
              </a:lnSpc>
            </a:pPr>
            <a:endParaRPr lang="en-GB" sz="12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8400B3-686D-B335-972C-C18C4822A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71976" y="5427694"/>
            <a:ext cx="867086" cy="867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CE8EC-6941-539D-EA10-27F065E501FB}"/>
              </a:ext>
            </a:extLst>
          </p:cNvPr>
          <p:cNvSpPr txBox="1"/>
          <p:nvPr/>
        </p:nvSpPr>
        <p:spPr>
          <a:xfrm>
            <a:off x="8428777" y="5363489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to know more about project?</a:t>
            </a:r>
          </a:p>
          <a:p>
            <a:r>
              <a:rPr lang="en-GB" dirty="0"/>
              <a:t>Check out our GitHub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84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F110-254B-877C-7104-1D84C790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82FB-B57E-C6EC-6F82-81999A68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82F76-011C-08F2-BA0D-E2AD09D18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C16E5EAE-B1DB-F991-E7EF-CC5AD887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54673-9414-38A5-4426-12BC65982A0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B6E38-3397-929D-8DB5-08560798BDA4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3944B16-B6DF-E410-C8AA-B3770B58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1EED9D-993E-B0D1-6994-BDE5F455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8B5F7F4-8389-D76B-5E55-2502C4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E2123-E450-EB53-7D8B-99F6C6C3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804947"/>
              </p:ext>
            </p:extLst>
          </p:nvPr>
        </p:nvGraphicFramePr>
        <p:xfrm>
          <a:off x="923731" y="1292906"/>
          <a:ext cx="10430069" cy="493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90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156F-D020-F7D4-C823-07353DCF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B25A-D167-5850-2102-CECB12D3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359409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3D0C8-8380-71F6-0845-D89C29896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42EA5D3C-7C57-9BAA-DBCF-950D24A99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92732A-74FB-A875-9CD0-EB9D8817BAD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F4A20-CD4D-BC1A-8AEF-578E49EB9DBE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5776B60-06E4-87F1-2264-AC4CB7F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63DFDA8-2AC7-1FF2-8CF1-62671EA3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3D4BDFA-BCC9-2D7E-5246-0235CDE9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95EAE-0E9C-29B1-A3B3-B3E79086A7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03780"/>
              </p:ext>
            </p:extLst>
          </p:nvPr>
        </p:nvGraphicFramePr>
        <p:xfrm>
          <a:off x="88365" y="130846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892C885-55F9-451C-EAD1-0D583D5ED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82593"/>
              </p:ext>
            </p:extLst>
          </p:nvPr>
        </p:nvGraphicFramePr>
        <p:xfrm>
          <a:off x="88365" y="2970270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61FAF51-F23F-6AC4-8B6A-7E5F02D3D0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544544"/>
              </p:ext>
            </p:extLst>
          </p:nvPr>
        </p:nvGraphicFramePr>
        <p:xfrm>
          <a:off x="100565" y="4612033"/>
          <a:ext cx="6656113" cy="155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907ED4-5AD6-2A13-2B6B-7874FD26C145}"/>
              </a:ext>
            </a:extLst>
          </p:cNvPr>
          <p:cNvSpPr txBox="1"/>
          <p:nvPr/>
        </p:nvSpPr>
        <p:spPr>
          <a:xfrm>
            <a:off x="7100165" y="1236474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Permits and approvals:</a:t>
            </a:r>
            <a:endParaRPr lang="LID4096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9369481"/>
                  </p:ext>
                </p:extLst>
              </p:nvPr>
            </p:nvGraphicFramePr>
            <p:xfrm>
              <a:off x="7772400" y="1498084"/>
              <a:ext cx="2844712" cy="4925851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44712" cy="4925851"/>
                    </a:xfrm>
                    <a:prstGeom prst="rect">
                      <a:avLst/>
                    </a:prstGeom>
                  </am3d:spPr>
                  <am3d:camera>
                    <am3d:pos x="0" y="0" z="54541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819" d="1000000"/>
                    <am3d:preTrans dx="5926" dy="-17996460" dz="-48773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2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Wind turbine">
                <a:extLst>
                  <a:ext uri="{FF2B5EF4-FFF2-40B4-BE49-F238E27FC236}">
                    <a16:creationId xmlns:a16="http://schemas.microsoft.com/office/drawing/2014/main" id="{D1C15ACD-2547-24C8-C883-EAD90D791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72400" y="1498084"/>
                <a:ext cx="2844712" cy="4925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  <p:bldGraphic spid="11" grpId="0">
        <p:bldAsOne/>
      </p:bldGraphic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58311-903E-84B5-3BDF-674AFB48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584-F240-8590-4A90-B84B26BC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2">
                    <a:lumMod val="50000"/>
                  </a:schemeClr>
                </a:solidFill>
              </a:rPr>
              <a:t>2. Legal Framework</a:t>
            </a:r>
            <a:endParaRPr lang="en-I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6036AA-2818-C434-5324-060A71FA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2B949EB-4D19-7E40-48C1-AC654DBE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D4D33-CA4A-B837-7E47-5C8BA8C84E1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CB1DF7-C3EF-0FE9-DCAD-5F2AF7490975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6765C92-FF8E-23B8-9A69-901F76BA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16A10E-FCE8-1BB3-0847-4C92D51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335A04D-B925-9CD3-AE51-25E47624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47B3C5-A8A6-4FD9-D1A7-DAE4A1EC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285816"/>
              </p:ext>
            </p:extLst>
          </p:nvPr>
        </p:nvGraphicFramePr>
        <p:xfrm>
          <a:off x="1929881" y="1819828"/>
          <a:ext cx="8332237" cy="4195177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831801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4500436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4870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Criteria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Buffer Distance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Micro siting within Wind Farm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2D-3D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122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Public Roads, railway tracks, highways, buildings, public institutions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HH+0.5∙RD+5m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Eco-Sensitives Zones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Forest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6.6 M from Ground (Power Lines)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408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Satic Air Defence Radar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10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Airports and Airstrips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20 KM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42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Rivers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 M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01302B-E75F-2E4E-54FF-AC7A96B78C71}"/>
              </a:ext>
            </a:extLst>
          </p:cNvPr>
          <p:cNvSpPr txBox="1"/>
          <p:nvPr/>
        </p:nvSpPr>
        <p:spPr>
          <a:xfrm>
            <a:off x="287694" y="1217523"/>
            <a:ext cx="384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2060"/>
                </a:solidFill>
              </a:rPr>
              <a:t>Micro siting guidelines:</a:t>
            </a:r>
            <a:endParaRPr lang="LID4096" sz="28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370B0-4C9B-5518-2D3B-E645792BA4A7}"/>
              </a:ext>
            </a:extLst>
          </p:cNvPr>
          <p:cNvSpPr txBox="1"/>
          <p:nvPr/>
        </p:nvSpPr>
        <p:spPr>
          <a:xfrm>
            <a:off x="4038600" y="6015005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of micro siting guidelines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[7]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9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05DE-A143-F851-4624-3B06A743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A54A-726E-A451-933D-CC8B7972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4E3B-AD05-74E3-B9C0-82BCC2FF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B3780D35-AAAD-DC5A-C8D1-FBBC1DAC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4D427B-A837-F619-5A3F-6E2EFA3E88A5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558FF0-6168-05E9-6A0A-66F43D6A53FA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634092F-A1AA-D389-D73B-171E38F3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8F6D6D9-44AF-8004-1931-67A636B3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526DC36-7E9C-F55D-DC3B-6556898F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D70D7239-8257-282B-CD31-B5C6BFAB9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701109"/>
              </p:ext>
            </p:extLst>
          </p:nvPr>
        </p:nvGraphicFramePr>
        <p:xfrm>
          <a:off x="4223138" y="1815065"/>
          <a:ext cx="6339115" cy="3410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F828B53-E7EC-FB5A-8182-EE0B836C23C7}"/>
              </a:ext>
            </a:extLst>
          </p:cNvPr>
          <p:cNvSpPr/>
          <p:nvPr/>
        </p:nvSpPr>
        <p:spPr>
          <a:xfrm>
            <a:off x="1828242" y="2199268"/>
            <a:ext cx="2511357" cy="2689973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farm development</a:t>
            </a:r>
          </a:p>
        </p:txBody>
      </p:sp>
    </p:spTree>
    <p:extLst>
      <p:ext uri="{BB962C8B-B14F-4D97-AF65-F5344CB8AC3E}">
        <p14:creationId xmlns:p14="http://schemas.microsoft.com/office/powerpoint/2010/main" val="5413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1E230-3991-50EC-6327-AB74E33C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CC35-BA3B-8E2D-C3C7-648A3BF3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570"/>
            <a:ext cx="10515600" cy="83975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3. Wind Farm Development</a:t>
            </a:r>
            <a:endParaRPr lang="en-IN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2E941-4D85-6800-427A-1FA0100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8" y="-104177"/>
            <a:ext cx="2511357" cy="1412637"/>
          </a:xfrm>
          <a:prstGeom prst="rect">
            <a:avLst/>
          </a:prstGeom>
        </p:spPr>
      </p:pic>
      <p:pic>
        <p:nvPicPr>
          <p:cNvPr id="10" name="Picture 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8944041-75C8-1AA9-925B-FE88AE6C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8" y="0"/>
            <a:ext cx="2854602" cy="1204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9A620-05BB-E045-C891-C407805488E8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C51336-EF11-EA63-6E55-C87BC5CF8E7C}"/>
              </a:ext>
            </a:extLst>
          </p:cNvPr>
          <p:cNvCxnSpPr>
            <a:cxnSpLocks/>
          </p:cNvCxnSpPr>
          <p:nvPr/>
        </p:nvCxnSpPr>
        <p:spPr>
          <a:xfrm>
            <a:off x="0" y="1183609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80C2105-4B31-0DE4-5961-8FF6218D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257E0-A100-4250-97F9-3E5E02DD86B0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14-01-2025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EBE317E-5B6D-DD57-2684-3A388BE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687761-FC87-4A57-BD27-270B4C7228C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0AF636B9-6E22-8578-19AB-41F182B0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3: Wind Farm Project Development Gujarat, India (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Rahul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6B6DC-10E7-9128-166D-2A20E45903A1}"/>
              </a:ext>
            </a:extLst>
          </p:cNvPr>
          <p:cNvSpPr txBox="1"/>
          <p:nvPr/>
        </p:nvSpPr>
        <p:spPr>
          <a:xfrm>
            <a:off x="132682" y="1111768"/>
            <a:ext cx="922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Identification of Potential Sites (QGIS)</a:t>
            </a:r>
          </a:p>
        </p:txBody>
      </p:sp>
      <p:pic>
        <p:nvPicPr>
          <p:cNvPr id="11" name="Content Placeholder 10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5217C3A-BFFF-3D2C-9685-D4D68971B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75" y="1555727"/>
            <a:ext cx="6266563" cy="44285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62B242-447F-44E0-8896-F1CF3A39DE0C}"/>
              </a:ext>
            </a:extLst>
          </p:cNvPr>
          <p:cNvSpPr txBox="1"/>
          <p:nvPr/>
        </p:nvSpPr>
        <p:spPr>
          <a:xfrm>
            <a:off x="6797398" y="1138184"/>
            <a:ext cx="5080000" cy="159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Analyse Wind site: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 speed data at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100m height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Coordinate Reference System: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WGS 84/ UTM zone 43N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Authority ID: 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EPSG:32643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9186310-AF32-CC2B-815B-7463A9F2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15236"/>
              </p:ext>
            </p:extLst>
          </p:nvPr>
        </p:nvGraphicFramePr>
        <p:xfrm>
          <a:off x="7515329" y="2731184"/>
          <a:ext cx="4073306" cy="24895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329913">
                  <a:extLst>
                    <a:ext uri="{9D8B030D-6E8A-4147-A177-3AD203B41FA5}">
                      <a16:colId xmlns:a16="http://schemas.microsoft.com/office/drawing/2014/main" val="2811441353"/>
                    </a:ext>
                  </a:extLst>
                </a:gridCol>
                <a:gridCol w="1743393">
                  <a:extLst>
                    <a:ext uri="{9D8B030D-6E8A-4147-A177-3AD203B41FA5}">
                      <a16:colId xmlns:a16="http://schemas.microsoft.com/office/drawing/2014/main" val="3749470007"/>
                    </a:ext>
                  </a:extLst>
                </a:gridCol>
              </a:tblGrid>
              <a:tr h="34474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GIS Layers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solidFill>
                            <a:schemeClr val="bg1"/>
                          </a:solidFill>
                          <a:effectLst/>
                        </a:rPr>
                        <a:t>Distances [m]</a:t>
                      </a:r>
                      <a:endParaRPr lang="en-IN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98290"/>
                  </a:ext>
                </a:extLst>
              </a:tr>
              <a:tr h="32827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Buildings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274541"/>
                  </a:ext>
                </a:extLst>
              </a:tr>
              <a:tr h="3007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Forests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828636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Military Areas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10,000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99875"/>
                  </a:ext>
                </a:extLst>
              </a:tr>
              <a:tr h="33697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Railways/ Industrial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099310"/>
                  </a:ext>
                </a:extLst>
              </a:tr>
              <a:tr h="2891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Roads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250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600409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Airports/ Airfields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>
                          <a:effectLst/>
                          <a:latin typeface="+mn-lt"/>
                        </a:rPr>
                        <a:t>20,000</a:t>
                      </a:r>
                      <a:endParaRPr lang="en-IN" sz="1400" kern="10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95064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Rivers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400" kern="100" dirty="0">
                          <a:effectLst/>
                          <a:latin typeface="+mn-lt"/>
                        </a:rPr>
                        <a:t>250</a:t>
                      </a:r>
                      <a:endParaRPr lang="en-IN" sz="1400" kern="100" dirty="0">
                        <a:effectLst/>
                        <a:latin typeface="+mn-lt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17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CF648E-2ECF-830B-37CA-69676FEBD46A}"/>
              </a:ext>
            </a:extLst>
          </p:cNvPr>
          <p:cNvSpPr txBox="1"/>
          <p:nvPr/>
        </p:nvSpPr>
        <p:spPr>
          <a:xfrm>
            <a:off x="2596886" y="5904972"/>
            <a:ext cx="2711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lang="en-GB" sz="1400" dirty="0">
                <a:solidFill>
                  <a:prstClr val="black"/>
                </a:solidFill>
                <a:latin typeface="Calibri" panose="020F0502020204030204"/>
              </a:rPr>
              <a:t>White map area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42F72-69BC-F2EA-CF12-E1B2EAAAD3A7}"/>
              </a:ext>
            </a:extLst>
          </p:cNvPr>
          <p:cNvSpPr txBox="1"/>
          <p:nvPr/>
        </p:nvSpPr>
        <p:spPr>
          <a:xfrm>
            <a:off x="8067135" y="5252413"/>
            <a:ext cx="31932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Table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r>
              <a:rPr lang="en-GB" sz="1400" b="1" dirty="0">
                <a:solidFill>
                  <a:prstClr val="black"/>
                </a:solidFill>
                <a:latin typeface="Calibri" panose="020F0502020204030204"/>
              </a:rPr>
              <a:t>.1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GB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GIS layers information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lang="en-GB" sz="1400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own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  <a:endParaRPr kumimoji="0" lang="LID4096" sz="1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5DE08-835A-7536-D9B9-BFC757313FB6}"/>
              </a:ext>
            </a:extLst>
          </p:cNvPr>
          <p:cNvSpPr txBox="1"/>
          <p:nvPr/>
        </p:nvSpPr>
        <p:spPr>
          <a:xfrm>
            <a:off x="6797398" y="5438934"/>
            <a:ext cx="513092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 speed data onto the white map layer [Use the clip Raster by Mask Layer Tool]</a:t>
            </a:r>
          </a:p>
        </p:txBody>
      </p:sp>
    </p:spTree>
    <p:extLst>
      <p:ext uri="{BB962C8B-B14F-4D97-AF65-F5344CB8AC3E}">
        <p14:creationId xmlns:p14="http://schemas.microsoft.com/office/powerpoint/2010/main" val="3123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6099</TotalTime>
  <Words>4939</Words>
  <Application>Microsoft Office PowerPoint</Application>
  <PresentationFormat>Widescreen</PresentationFormat>
  <Paragraphs>752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Cambria Math</vt:lpstr>
      <vt:lpstr>Century Gothic</vt:lpstr>
      <vt:lpstr>PublicoText</vt:lpstr>
      <vt:lpstr>Roboto Black</vt:lpstr>
      <vt:lpstr>Symbol</vt:lpstr>
      <vt:lpstr>Wingdings</vt:lpstr>
      <vt:lpstr>1_Custom Design</vt:lpstr>
      <vt:lpstr>Custom Design</vt:lpstr>
      <vt:lpstr>PowerPoint Presentation</vt:lpstr>
      <vt:lpstr>Agenda</vt:lpstr>
      <vt:lpstr>1. Introduction</vt:lpstr>
      <vt:lpstr>1. Introduction</vt:lpstr>
      <vt:lpstr>2. Legal Framework</vt:lpstr>
      <vt:lpstr>2. Legal Framework</vt:lpstr>
      <vt:lpstr>2. Legal Framework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3. Wind Farm Development</vt:lpstr>
      <vt:lpstr>4. Environment Impact and Conflicts</vt:lpstr>
      <vt:lpstr>4. Environment Impact and Conflicts</vt:lpstr>
      <vt:lpstr>4. Environment Impact and Conflicts</vt:lpstr>
      <vt:lpstr>4. Environment Impact and Conflicts</vt:lpstr>
      <vt:lpstr>5. Land Leasing</vt:lpstr>
      <vt:lpstr>5. Land Leasing</vt:lpstr>
      <vt:lpstr>5. Land Leasing</vt:lpstr>
      <vt:lpstr>5. Land Leasing</vt:lpstr>
      <vt:lpstr>5. Land Leasing</vt:lpstr>
      <vt:lpstr>6. Transportation</vt:lpstr>
      <vt:lpstr>6. Transportation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7. Economic Analysis</vt:lpstr>
      <vt:lpstr>8. Barriers and Obstacles</vt:lpstr>
      <vt:lpstr>9. Project Development Timeline</vt:lpstr>
      <vt:lpstr>10. Future Strategy</vt:lpstr>
      <vt:lpstr>10. Future Strategy</vt:lpstr>
      <vt:lpstr>10. Future Strategy</vt:lpstr>
      <vt:lpstr>11. References</vt:lpstr>
      <vt:lpstr>11. References</vt:lpstr>
      <vt:lpstr>11. References</vt:lpstr>
      <vt:lpstr>11.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Mostafa Mozafary</cp:lastModifiedBy>
  <cp:revision>395</cp:revision>
  <dcterms:created xsi:type="dcterms:W3CDTF">2023-05-10T09:31:16Z</dcterms:created>
  <dcterms:modified xsi:type="dcterms:W3CDTF">2025-01-14T15:31:11Z</dcterms:modified>
</cp:coreProperties>
</file>